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5" r:id="rId2"/>
    <p:sldId id="266" r:id="rId3"/>
  </p:sldIdLst>
  <p:sldSz cx="6858000" cy="9906000" type="A4"/>
  <p:notesSz cx="6858000" cy="9144000"/>
  <p:embeddedFontLst>
    <p:embeddedFont>
      <p:font typeface="Yu Gothic" panose="020B0400000000000000" pitchFamily="50" charset="-128"/>
      <p:regular r:id="rId4"/>
      <p:bold r:id="rId5"/>
    </p:embeddedFont>
    <p:embeddedFont>
      <p:font typeface="Yu Gothic Medium" panose="020B0500000000000000" pitchFamily="50" charset="-128"/>
      <p:regular r:id="rId6"/>
    </p:embeddedFont>
    <p:embeddedFont>
      <p:font typeface="HG創英角ﾎﾟｯﾌﾟ体" panose="040B0A09000000000000" pitchFamily="49" charset="-128"/>
      <p:regular r:id="rId7"/>
    </p:embeddedFont>
    <p:embeddedFont>
      <p:font typeface="UD デジタル 教科書体 NP-R" panose="02020400000000000000" pitchFamily="18" charset="-128"/>
      <p:regular r:id="rId8"/>
    </p:embeddedFont>
    <p:embeddedFont>
      <p:font typeface="メイリオ" panose="020B0604030504040204" pitchFamily="50" charset="-128"/>
      <p:regular r:id="rId9"/>
      <p:bold r:id="rId10"/>
      <p:italic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56121"/>
    <a:srgbClr val="FF7D7D"/>
    <a:srgbClr val="6B6B6B"/>
    <a:srgbClr val="0099CC"/>
    <a:srgbClr val="1A4588"/>
    <a:srgbClr val="FF5050"/>
    <a:srgbClr val="E6E6E6"/>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9" autoAdjust="0"/>
    <p:restoredTop sz="95740" autoAdjust="0"/>
  </p:normalViewPr>
  <p:slideViewPr>
    <p:cSldViewPr snapToGrid="0">
      <p:cViewPr varScale="1">
        <p:scale>
          <a:sx n="73" d="100"/>
          <a:sy n="73" d="100"/>
        </p:scale>
        <p:origin x="18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203267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300888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72717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145350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342306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25081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42357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406382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364967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387548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4183D-4E6F-4338-A23E-819401EC7C3A}" type="datetimeFigureOut">
              <a:rPr kumimoji="1" lang="ja-JP" altLang="en-US" smtClean="0"/>
              <a:t>2024/4/26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210856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F4183D-4E6F-4338-A23E-819401EC7C3A}" type="datetimeFigureOut">
              <a:rPr kumimoji="1" lang="ja-JP" altLang="en-US" smtClean="0"/>
              <a:t>2024/4/26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78573B-55BB-4B8D-817A-C0BA9048A218}" type="slidenum">
              <a:rPr kumimoji="1" lang="ja-JP" altLang="en-US" smtClean="0"/>
              <a:t>‹#›</a:t>
            </a:fld>
            <a:endParaRPr kumimoji="1" lang="ja-JP" altLang="en-US"/>
          </a:p>
        </p:txBody>
      </p:sp>
    </p:spTree>
    <p:extLst>
      <p:ext uri="{BB962C8B-B14F-4D97-AF65-F5344CB8AC3E}">
        <p14:creationId xmlns:p14="http://schemas.microsoft.com/office/powerpoint/2010/main" val="491883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704A0489-B521-47DF-8470-4AC1BB733937}"/>
              </a:ext>
            </a:extLst>
          </p:cNvPr>
          <p:cNvSpPr>
            <a:spLocks/>
          </p:cNvSpPr>
          <p:nvPr/>
        </p:nvSpPr>
        <p:spPr>
          <a:xfrm>
            <a:off x="-2" y="1"/>
            <a:ext cx="6858000" cy="8024883"/>
          </a:xfrm>
          <a:prstGeom prst="rect">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9" name="二等辺三角形 8">
            <a:extLst>
              <a:ext uri="{FF2B5EF4-FFF2-40B4-BE49-F238E27FC236}">
                <a16:creationId xmlns:a16="http://schemas.microsoft.com/office/drawing/2014/main" id="{D4365ABB-6AFF-C98E-3A42-DD805E68AA60}"/>
              </a:ext>
            </a:extLst>
          </p:cNvPr>
          <p:cNvSpPr/>
          <p:nvPr/>
        </p:nvSpPr>
        <p:spPr>
          <a:xfrm flipV="1">
            <a:off x="203094" y="2437029"/>
            <a:ext cx="6147011" cy="707886"/>
          </a:xfrm>
          <a:prstGeom prst="triangle">
            <a:avLst>
              <a:gd name="adj" fmla="val 248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5FB25BB-634B-481B-8BBE-61015B40F3ED}"/>
              </a:ext>
            </a:extLst>
          </p:cNvPr>
          <p:cNvSpPr txBox="1"/>
          <p:nvPr/>
        </p:nvSpPr>
        <p:spPr>
          <a:xfrm>
            <a:off x="364066" y="171642"/>
            <a:ext cx="6208889" cy="617927"/>
          </a:xfrm>
          <a:prstGeom prst="roundRect">
            <a:avLst>
              <a:gd name="adj" fmla="val 0"/>
            </a:avLst>
          </a:prstGeom>
          <a:solidFill>
            <a:schemeClr val="tx1"/>
          </a:solidFill>
          <a:ln>
            <a:solidFill>
              <a:schemeClr val="bg1"/>
            </a:solidFill>
          </a:ln>
        </p:spPr>
        <p:txBody>
          <a:bodyPr wrap="square" rtlCol="0" anchor="ctr">
            <a:noAutofit/>
          </a:bodyPr>
          <a:lstStyle/>
          <a:p>
            <a:pPr algn="ctr"/>
            <a:r>
              <a:rPr lang="ja-JP" altLang="en-US" sz="2400" dirty="0">
                <a:solidFill>
                  <a:srgbClr val="FFFF00"/>
                </a:solidFill>
                <a:latin typeface="HG創英角ﾎﾟｯﾌﾟ体" panose="040B0A09000000000000" pitchFamily="49" charset="-128"/>
                <a:ea typeface="HG創英角ﾎﾟｯﾌﾟ体" panose="040B0A09000000000000" pitchFamily="49" charset="-128"/>
              </a:rPr>
              <a:t>合計所得金額</a:t>
            </a:r>
            <a:r>
              <a:rPr lang="en-US" altLang="ja-JP" sz="2400" dirty="0">
                <a:solidFill>
                  <a:srgbClr val="FFFF00"/>
                </a:solidFill>
                <a:latin typeface="HG創英角ﾎﾟｯﾌﾟ体" panose="040B0A09000000000000" pitchFamily="49" charset="-128"/>
                <a:ea typeface="HG創英角ﾎﾟｯﾌﾟ体" panose="040B0A09000000000000" pitchFamily="49" charset="-128"/>
              </a:rPr>
              <a:t>1,805</a:t>
            </a:r>
            <a:r>
              <a:rPr lang="ja-JP" altLang="en-US" sz="2400" dirty="0">
                <a:solidFill>
                  <a:srgbClr val="FFFF00"/>
                </a:solidFill>
                <a:latin typeface="HG創英角ﾎﾟｯﾌﾟ体" panose="040B0A09000000000000" pitchFamily="49" charset="-128"/>
                <a:ea typeface="HG創英角ﾎﾟｯﾌﾟ体" panose="040B0A09000000000000" pitchFamily="49" charset="-128"/>
              </a:rPr>
              <a:t>万円を超える方へ</a:t>
            </a:r>
            <a:endParaRPr lang="en-US" altLang="ja-JP" sz="2400" dirty="0">
              <a:solidFill>
                <a:srgbClr val="FFFF00"/>
              </a:solidFill>
              <a:latin typeface="HG創英角ﾎﾟｯﾌﾟ体" panose="040B0A09000000000000" pitchFamily="49" charset="-128"/>
              <a:ea typeface="HG創英角ﾎﾟｯﾌﾟ体" panose="040B0A09000000000000" pitchFamily="49" charset="-128"/>
            </a:endParaRPr>
          </a:p>
        </p:txBody>
      </p:sp>
      <p:sp>
        <p:nvSpPr>
          <p:cNvPr id="39" name="テキスト ボックス 38">
            <a:extLst>
              <a:ext uri="{FF2B5EF4-FFF2-40B4-BE49-F238E27FC236}">
                <a16:creationId xmlns:a16="http://schemas.microsoft.com/office/drawing/2014/main" id="{83EF79AA-2BF0-4896-8E8F-BBAAA2504C55}"/>
              </a:ext>
            </a:extLst>
          </p:cNvPr>
          <p:cNvSpPr txBox="1"/>
          <p:nvPr/>
        </p:nvSpPr>
        <p:spPr>
          <a:xfrm>
            <a:off x="473065" y="789569"/>
            <a:ext cx="5716067" cy="584775"/>
          </a:xfrm>
          <a:prstGeom prst="rect">
            <a:avLst/>
          </a:prstGeom>
          <a:noFill/>
        </p:spPr>
        <p:txBody>
          <a:bodyPr wrap="square">
            <a:spAutoFit/>
          </a:bodyPr>
          <a:lstStyle/>
          <a:p>
            <a:r>
              <a:rPr lang="ja-JP" altLang="en-US" sz="3200" dirty="0">
                <a:solidFill>
                  <a:schemeClr val="bg1"/>
                </a:solidFill>
                <a:latin typeface="HG創英角ﾎﾟｯﾌﾟ体" panose="040B0A09000000000000" pitchFamily="49" charset="-128"/>
                <a:ea typeface="HG創英角ﾎﾟｯﾌﾟ体" panose="040B0A09000000000000" pitchFamily="49" charset="-128"/>
              </a:rPr>
              <a:t>定額減税についてのお知らせ</a:t>
            </a:r>
            <a:endParaRPr lang="en-US" altLang="ja-JP" sz="32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2" name="四角形: 角を丸くする 1">
            <a:extLst>
              <a:ext uri="{FF2B5EF4-FFF2-40B4-BE49-F238E27FC236}">
                <a16:creationId xmlns:a16="http://schemas.microsoft.com/office/drawing/2014/main" id="{A5765257-BE22-308B-1CAD-A34CEB42535C}"/>
              </a:ext>
            </a:extLst>
          </p:cNvPr>
          <p:cNvSpPr/>
          <p:nvPr/>
        </p:nvSpPr>
        <p:spPr>
          <a:xfrm>
            <a:off x="198344" y="1527615"/>
            <a:ext cx="6475036" cy="1374343"/>
          </a:xfrm>
          <a:prstGeom prst="roundRect">
            <a:avLst>
              <a:gd name="adj" fmla="val 152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7247FF6-A11C-4D10-99A5-E94F91DFD946}"/>
              </a:ext>
            </a:extLst>
          </p:cNvPr>
          <p:cNvSpPr txBox="1"/>
          <p:nvPr/>
        </p:nvSpPr>
        <p:spPr>
          <a:xfrm>
            <a:off x="285043" y="1599916"/>
            <a:ext cx="3537432" cy="461665"/>
          </a:xfrm>
          <a:prstGeom prst="rect">
            <a:avLst/>
          </a:prstGeom>
          <a:noFill/>
        </p:spPr>
        <p:txBody>
          <a:bodyPr wrap="square">
            <a:spAutoFit/>
          </a:bodyPr>
          <a:lstStyle/>
          <a:p>
            <a:r>
              <a:rPr lang="ja-JP" altLang="en-US" sz="2400" dirty="0">
                <a:solidFill>
                  <a:srgbClr val="0070C0"/>
                </a:solidFill>
                <a:latin typeface="HG創英角ﾎﾟｯﾌﾟ体" panose="040B0A09000000000000" pitchFamily="49" charset="-128"/>
                <a:ea typeface="HG創英角ﾎﾟｯﾌﾟ体" panose="040B0A09000000000000" pitchFamily="49" charset="-128"/>
              </a:rPr>
              <a:t>●定額減税とは？</a:t>
            </a:r>
            <a:endParaRPr lang="en-US" altLang="ja-JP" sz="2400" dirty="0">
              <a:solidFill>
                <a:srgbClr val="0070C0"/>
              </a:solidFill>
              <a:latin typeface="HG創英角ﾎﾟｯﾌﾟ体" panose="040B0A09000000000000" pitchFamily="49" charset="-128"/>
              <a:ea typeface="HG創英角ﾎﾟｯﾌﾟ体" panose="040B0A09000000000000" pitchFamily="49" charset="-128"/>
            </a:endParaRPr>
          </a:p>
        </p:txBody>
      </p:sp>
      <p:sp>
        <p:nvSpPr>
          <p:cNvPr id="4" name="テキスト ボックス 3">
            <a:extLst>
              <a:ext uri="{FF2B5EF4-FFF2-40B4-BE49-F238E27FC236}">
                <a16:creationId xmlns:a16="http://schemas.microsoft.com/office/drawing/2014/main" id="{04E00DB5-4D4D-84FF-990A-ED1E9AFA5B77}"/>
              </a:ext>
            </a:extLst>
          </p:cNvPr>
          <p:cNvSpPr txBox="1"/>
          <p:nvPr/>
        </p:nvSpPr>
        <p:spPr>
          <a:xfrm>
            <a:off x="1133902" y="2015949"/>
            <a:ext cx="5439054" cy="707886"/>
          </a:xfrm>
          <a:prstGeom prst="rect">
            <a:avLst/>
          </a:prstGeom>
          <a:noFill/>
        </p:spPr>
        <p:txBody>
          <a:bodyPr wrap="square">
            <a:spAutoFit/>
          </a:bodyPr>
          <a:lstStyle/>
          <a:p>
            <a:r>
              <a:rPr lang="ja-JP" altLang="en-US" sz="2000" b="0" i="0" dirty="0">
                <a:solidFill>
                  <a:schemeClr val="tx1">
                    <a:lumMod val="65000"/>
                    <a:lumOff val="35000"/>
                  </a:schemeClr>
                </a:solidFill>
                <a:effectLst/>
                <a:latin typeface="メイリオ" panose="020B0604030504040204" pitchFamily="50" charset="-128"/>
                <a:ea typeface="メイリオ" panose="020B0604030504040204" pitchFamily="50" charset="-128"/>
              </a:rPr>
              <a:t>物価</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上昇に伴う国民の負担を軽減する目的で毎月の源泉徴収額から減税される制度です。</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4AE71262-FE5D-3B5B-661E-0D66DA92DD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86" y="2128718"/>
            <a:ext cx="437643" cy="773240"/>
          </a:xfrm>
          <a:prstGeom prst="rect">
            <a:avLst/>
          </a:prstGeom>
        </p:spPr>
      </p:pic>
      <p:sp>
        <p:nvSpPr>
          <p:cNvPr id="3" name="テキスト ボックス 2">
            <a:extLst>
              <a:ext uri="{FF2B5EF4-FFF2-40B4-BE49-F238E27FC236}">
                <a16:creationId xmlns:a16="http://schemas.microsoft.com/office/drawing/2014/main" id="{4D619ED3-34D2-0014-98DF-E9A31EDC7132}"/>
              </a:ext>
            </a:extLst>
          </p:cNvPr>
          <p:cNvSpPr txBox="1"/>
          <p:nvPr/>
        </p:nvSpPr>
        <p:spPr>
          <a:xfrm>
            <a:off x="198344" y="3226154"/>
            <a:ext cx="6604646" cy="1015663"/>
          </a:xfrm>
          <a:prstGeom prst="rect">
            <a:avLst/>
          </a:prstGeom>
          <a:noFill/>
        </p:spPr>
        <p:txBody>
          <a:bodyPr wrap="square">
            <a:spAutoFit/>
          </a:bodyPr>
          <a:lstStyle/>
          <a:p>
            <a:r>
              <a:rPr kumimoji="1" lang="ja-JP" altLang="en-US" sz="2000" dirty="0">
                <a:solidFill>
                  <a:schemeClr val="bg1"/>
                </a:solidFill>
                <a:latin typeface="HG創英角ﾎﾟｯﾌﾟ体" panose="040B0A09000000000000" pitchFamily="49" charset="-128"/>
                <a:ea typeface="HG創英角ﾎﾟｯﾌﾟ体" panose="040B0A09000000000000" pitchFamily="49" charset="-128"/>
              </a:rPr>
              <a:t>ただし、合計所得金額</a:t>
            </a:r>
            <a:r>
              <a:rPr kumimoji="1" lang="en-US" altLang="ja-JP" sz="2000" dirty="0">
                <a:solidFill>
                  <a:schemeClr val="bg1"/>
                </a:solidFill>
                <a:latin typeface="HG創英角ﾎﾟｯﾌﾟ体" panose="040B0A09000000000000" pitchFamily="49" charset="-128"/>
                <a:ea typeface="HG創英角ﾎﾟｯﾌﾟ体" panose="040B0A09000000000000" pitchFamily="49" charset="-128"/>
              </a:rPr>
              <a:t>1,805</a:t>
            </a:r>
            <a:r>
              <a:rPr kumimoji="1" lang="ja-JP" altLang="en-US" sz="2000" dirty="0">
                <a:solidFill>
                  <a:schemeClr val="bg1"/>
                </a:solidFill>
                <a:latin typeface="HG創英角ﾎﾟｯﾌﾟ体" panose="040B0A09000000000000" pitchFamily="49" charset="-128"/>
                <a:ea typeface="HG創英角ﾎﾟｯﾌﾟ体" panose="040B0A09000000000000" pitchFamily="49" charset="-128"/>
              </a:rPr>
              <a:t>万円を超える方は</a:t>
            </a:r>
            <a:endParaRPr kumimoji="1" lang="en-US" altLang="ja-JP" sz="2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2000" dirty="0">
                <a:solidFill>
                  <a:schemeClr val="bg1"/>
                </a:solidFill>
                <a:latin typeface="HG創英角ﾎﾟｯﾌﾟ体" panose="040B0A09000000000000" pitchFamily="49" charset="-128"/>
                <a:ea typeface="HG創英角ﾎﾟｯﾌﾟ体" panose="040B0A09000000000000" pitchFamily="49" charset="-128"/>
              </a:rPr>
              <a:t>高所得者扱いとなり</a:t>
            </a:r>
            <a:r>
              <a:rPr kumimoji="1" lang="ja-JP" altLang="en-US" sz="2000" u="sng" dirty="0">
                <a:solidFill>
                  <a:srgbClr val="FFFF00"/>
                </a:solidFill>
                <a:latin typeface="HG創英角ﾎﾟｯﾌﾟ体" panose="040B0A09000000000000" pitchFamily="49" charset="-128"/>
                <a:ea typeface="HG創英角ﾎﾟｯﾌﾟ体" panose="040B0A09000000000000" pitchFamily="49" charset="-128"/>
              </a:rPr>
              <a:t>本制度の対象外</a:t>
            </a:r>
            <a:r>
              <a:rPr kumimoji="1" lang="ja-JP" altLang="en-US" sz="2000" dirty="0">
                <a:solidFill>
                  <a:schemeClr val="bg1"/>
                </a:solidFill>
                <a:latin typeface="HG創英角ﾎﾟｯﾌﾟ体" panose="040B0A09000000000000" pitchFamily="49" charset="-128"/>
                <a:ea typeface="HG創英角ﾎﾟｯﾌﾟ体" panose="040B0A09000000000000" pitchFamily="49" charset="-128"/>
              </a:rPr>
              <a:t>となるため、</a:t>
            </a:r>
            <a:endParaRPr kumimoji="1" lang="en-US" altLang="ja-JP" sz="2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2000" dirty="0">
                <a:solidFill>
                  <a:schemeClr val="bg1"/>
                </a:solidFill>
                <a:latin typeface="HG創英角ﾎﾟｯﾌﾟ体" panose="040B0A09000000000000" pitchFamily="49" charset="-128"/>
                <a:ea typeface="HG創英角ﾎﾟｯﾌﾟ体" panose="040B0A09000000000000" pitchFamily="49" charset="-128"/>
              </a:rPr>
              <a:t>定額減税を受けることはできません。</a:t>
            </a:r>
            <a:endParaRPr kumimoji="1" lang="en-US" altLang="ja-JP" sz="20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8" name="四角形: 角を丸くする 7">
            <a:extLst>
              <a:ext uri="{FF2B5EF4-FFF2-40B4-BE49-F238E27FC236}">
                <a16:creationId xmlns:a16="http://schemas.microsoft.com/office/drawing/2014/main" id="{8058AA9C-DFFD-ECB9-0AC0-6BEBC981F4AF}"/>
              </a:ext>
            </a:extLst>
          </p:cNvPr>
          <p:cNvSpPr/>
          <p:nvPr/>
        </p:nvSpPr>
        <p:spPr>
          <a:xfrm>
            <a:off x="150960" y="4723134"/>
            <a:ext cx="6522419" cy="3054148"/>
          </a:xfrm>
          <a:prstGeom prst="roundRect">
            <a:avLst>
              <a:gd name="adj" fmla="val 63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967933CE-4A45-F432-1A13-D02D77FFBCA4}"/>
              </a:ext>
            </a:extLst>
          </p:cNvPr>
          <p:cNvSpPr txBox="1"/>
          <p:nvPr/>
        </p:nvSpPr>
        <p:spPr>
          <a:xfrm>
            <a:off x="150960" y="4482607"/>
            <a:ext cx="5785817" cy="481053"/>
          </a:xfrm>
          <a:prstGeom prst="roundRect">
            <a:avLst>
              <a:gd name="adj" fmla="val 0"/>
            </a:avLst>
          </a:prstGeom>
          <a:solidFill>
            <a:srgbClr val="FF0000"/>
          </a:solidFill>
          <a:ln>
            <a:noFill/>
          </a:ln>
        </p:spPr>
        <p:txBody>
          <a:bodyPr wrap="square" lIns="72000" rtlCol="0" anchor="ctr">
            <a:noAutofit/>
          </a:bodyPr>
          <a:lstStyle/>
          <a:p>
            <a:r>
              <a:rPr lang="ja-JP" altLang="en-US" sz="2000" dirty="0">
                <a:solidFill>
                  <a:schemeClr val="bg1"/>
                </a:solidFill>
                <a:latin typeface="メイリオ" panose="020B0604030504040204" pitchFamily="50" charset="-128"/>
                <a:ea typeface="メイリオ" panose="020B0604030504040204" pitchFamily="50" charset="-128"/>
              </a:rPr>
              <a:t>ご注意事項</a:t>
            </a:r>
            <a:endParaRPr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21C4CF15-435A-5299-DC76-FAD7729FDE5F}"/>
              </a:ext>
            </a:extLst>
          </p:cNvPr>
          <p:cNvSpPr txBox="1"/>
          <p:nvPr/>
        </p:nvSpPr>
        <p:spPr>
          <a:xfrm>
            <a:off x="184621" y="4991079"/>
            <a:ext cx="6388333" cy="2800767"/>
          </a:xfrm>
          <a:prstGeom prst="rect">
            <a:avLst/>
          </a:prstGeom>
          <a:noFill/>
        </p:spPr>
        <p:txBody>
          <a:bodyPr wrap="square">
            <a:spAutoFit/>
          </a:bodyPr>
          <a:lstStyle/>
          <a:p>
            <a:r>
              <a:rPr lang="ja-JP" altLang="en-US" sz="1600" dirty="0">
                <a:solidFill>
                  <a:srgbClr val="0070C0"/>
                </a:solidFill>
                <a:latin typeface="メイリオ" panose="020B0604030504040204" pitchFamily="50" charset="-128"/>
                <a:ea typeface="メイリオ" panose="020B0604030504040204" pitchFamily="50" charset="-128"/>
              </a:rPr>
              <a:t>今回の制度において、令和６年に合計所得</a:t>
            </a:r>
            <a:r>
              <a:rPr lang="en-US" altLang="ja-JP" sz="1600" dirty="0">
                <a:solidFill>
                  <a:srgbClr val="0070C0"/>
                </a:solidFill>
                <a:latin typeface="メイリオ" panose="020B0604030504040204" pitchFamily="50" charset="-128"/>
                <a:ea typeface="メイリオ" panose="020B0604030504040204" pitchFamily="50" charset="-128"/>
              </a:rPr>
              <a:t>1,805</a:t>
            </a:r>
            <a:r>
              <a:rPr lang="ja-JP" altLang="en-US" sz="1600" dirty="0">
                <a:solidFill>
                  <a:srgbClr val="0070C0"/>
                </a:solidFill>
                <a:latin typeface="メイリオ" panose="020B0604030504040204" pitchFamily="50" charset="-128"/>
                <a:ea typeface="メイリオ" panose="020B0604030504040204" pitchFamily="50" charset="-128"/>
              </a:rPr>
              <a:t>万を超えるか断定できないという理由により、昨年の合計所得金額に関わらず、</a:t>
            </a:r>
            <a:endParaRPr lang="en-US" altLang="ja-JP" sz="1600" dirty="0">
              <a:solidFill>
                <a:srgbClr val="0070C0"/>
              </a:solidFill>
              <a:latin typeface="メイリオ" panose="020B0604030504040204" pitchFamily="50" charset="-128"/>
              <a:ea typeface="メイリオ" panose="020B0604030504040204" pitchFamily="50" charset="-128"/>
            </a:endParaRPr>
          </a:p>
          <a:p>
            <a:r>
              <a:rPr lang="ja-JP" altLang="en-US" sz="1600" dirty="0">
                <a:solidFill>
                  <a:srgbClr val="0070C0"/>
                </a:solidFill>
                <a:latin typeface="メイリオ" panose="020B0604030504040204" pitchFamily="50" charset="-128"/>
                <a:ea typeface="メイリオ" panose="020B0604030504040204" pitchFamily="50" charset="-128"/>
              </a:rPr>
              <a:t>全員を対象に「所得税」の減税処理を月々の給与処理で一旦実施するという制度になっております。</a:t>
            </a:r>
            <a:endParaRPr lang="en-US" altLang="ja-JP" sz="1600" dirty="0">
              <a:solidFill>
                <a:srgbClr val="0070C0"/>
              </a:solidFill>
              <a:latin typeface="メイリオ" panose="020B0604030504040204" pitchFamily="50" charset="-128"/>
              <a:ea typeface="メイリオ" panose="020B0604030504040204" pitchFamily="50" charset="-128"/>
            </a:endParaRPr>
          </a:p>
          <a:p>
            <a:endParaRPr lang="en-US" altLang="ja-JP" sz="1600" dirty="0">
              <a:solidFill>
                <a:srgbClr val="0070C0"/>
              </a:solidFill>
              <a:latin typeface="メイリオ" panose="020B0604030504040204" pitchFamily="50" charset="-128"/>
              <a:ea typeface="メイリオ" panose="020B0604030504040204" pitchFamily="50" charset="-128"/>
            </a:endParaRPr>
          </a:p>
          <a:p>
            <a:r>
              <a:rPr lang="ja-JP" altLang="en-US" sz="1600" dirty="0">
                <a:solidFill>
                  <a:srgbClr val="0070C0"/>
                </a:solidFill>
                <a:latin typeface="メイリオ" panose="020B0604030504040204" pitchFamily="50" charset="-128"/>
                <a:ea typeface="メイリオ" panose="020B0604030504040204" pitchFamily="50" charset="-128"/>
              </a:rPr>
              <a:t>そのため、６月の給与処理から毎月減税がされる形になりますが、</a:t>
            </a:r>
            <a:endParaRPr lang="en-US" altLang="ja-JP" sz="1600"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最終的に皆様は</a:t>
            </a:r>
            <a:r>
              <a:rPr lang="ja-JP" altLang="en-US" sz="1600" b="1" u="sng" dirty="0">
                <a:solidFill>
                  <a:srgbClr val="FF0000"/>
                </a:solidFill>
                <a:latin typeface="メイリオ" panose="020B0604030504040204" pitchFamily="50" charset="-128"/>
                <a:ea typeface="メイリオ" panose="020B0604030504040204" pitchFamily="50" charset="-128"/>
              </a:rPr>
              <a:t>本制度の「対象外」</a:t>
            </a:r>
            <a:r>
              <a:rPr lang="ja-JP" altLang="en-US" sz="1600" b="1" dirty="0">
                <a:solidFill>
                  <a:srgbClr val="0070C0"/>
                </a:solidFill>
                <a:latin typeface="メイリオ" panose="020B0604030504040204" pitchFamily="50" charset="-128"/>
                <a:ea typeface="メイリオ" panose="020B0604030504040204" pitchFamily="50" charset="-128"/>
              </a:rPr>
              <a:t>となりますので、</a:t>
            </a: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u="sng" dirty="0">
                <a:solidFill>
                  <a:srgbClr val="FF0000"/>
                </a:solidFill>
                <a:latin typeface="メイリオ" panose="020B0604030504040204" pitchFamily="50" charset="-128"/>
                <a:ea typeface="メイリオ" panose="020B0604030504040204" pitchFamily="50" charset="-128"/>
              </a:rPr>
              <a:t>確定申告時に月々減税された金額は改めて徴収される形となります。</a:t>
            </a:r>
            <a:endParaRPr lang="en-US" altLang="ja-JP" sz="1600" b="1" u="sng" dirty="0">
              <a:solidFill>
                <a:srgbClr val="FF0000"/>
              </a:solidFill>
              <a:latin typeface="メイリオ" panose="020B0604030504040204" pitchFamily="50" charset="-128"/>
              <a:ea typeface="メイリオ" panose="020B0604030504040204" pitchFamily="50" charset="-128"/>
            </a:endParaRPr>
          </a:p>
          <a:p>
            <a:endParaRPr lang="en-US" altLang="ja-JP" sz="1600" b="1" u="sng" dirty="0">
              <a:solidFill>
                <a:srgbClr val="FF0000"/>
              </a:solidFill>
              <a:latin typeface="メイリオ" panose="020B0604030504040204" pitchFamily="50" charset="-128"/>
              <a:ea typeface="メイリオ" panose="020B0604030504040204" pitchFamily="50" charset="-128"/>
            </a:endParaRPr>
          </a:p>
          <a:p>
            <a:r>
              <a:rPr lang="ja-JP" altLang="en-US" sz="1600" dirty="0">
                <a:solidFill>
                  <a:srgbClr val="FF0000"/>
                </a:solidFill>
                <a:latin typeface="メイリオ" panose="020B0604030504040204" pitchFamily="50" charset="-128"/>
                <a:ea typeface="メイリオ" panose="020B0604030504040204" pitchFamily="50" charset="-128"/>
              </a:rPr>
              <a:t>大変申し訳ございませんが、制度要件として定められたルールと</a:t>
            </a:r>
            <a:endParaRPr lang="en-US" altLang="ja-JP" sz="1600" dirty="0">
              <a:solidFill>
                <a:srgbClr val="FF0000"/>
              </a:solidFill>
              <a:latin typeface="メイリオ" panose="020B0604030504040204" pitchFamily="50" charset="-128"/>
              <a:ea typeface="メイリオ" panose="020B0604030504040204" pitchFamily="50" charset="-128"/>
            </a:endParaRPr>
          </a:p>
          <a:p>
            <a:r>
              <a:rPr lang="ja-JP" altLang="en-US" sz="1600" dirty="0">
                <a:solidFill>
                  <a:srgbClr val="FF0000"/>
                </a:solidFill>
                <a:latin typeface="メイリオ" panose="020B0604030504040204" pitchFamily="50" charset="-128"/>
                <a:ea typeface="メイリオ" panose="020B0604030504040204" pitchFamily="50" charset="-128"/>
              </a:rPr>
              <a:t>なりますのでご了承の程何卒よろしくお願い申し上げます。</a:t>
            </a:r>
            <a:endParaRPr lang="en-US" altLang="ja-JP" sz="1600" dirty="0">
              <a:solidFill>
                <a:srgbClr val="FF0000"/>
              </a:solidFill>
              <a:latin typeface="メイリオ" panose="020B0604030504040204" pitchFamily="50" charset="-128"/>
              <a:ea typeface="メイリオ" panose="020B0604030504040204" pitchFamily="50" charset="-128"/>
            </a:endParaRPr>
          </a:p>
        </p:txBody>
      </p:sp>
      <p:sp>
        <p:nvSpPr>
          <p:cNvPr id="65" name="角丸四角形">
            <a:extLst>
              <a:ext uri="{FF2B5EF4-FFF2-40B4-BE49-F238E27FC236}">
                <a16:creationId xmlns:a16="http://schemas.microsoft.com/office/drawing/2014/main" id="{D2ADCFF0-D57B-FB3B-6116-28EB7D8F2EB2}"/>
              </a:ext>
            </a:extLst>
          </p:cNvPr>
          <p:cNvSpPr/>
          <p:nvPr/>
        </p:nvSpPr>
        <p:spPr>
          <a:xfrm>
            <a:off x="150960" y="9263292"/>
            <a:ext cx="6522420" cy="525452"/>
          </a:xfrm>
          <a:prstGeom prst="roundRect">
            <a:avLst>
              <a:gd name="adj" fmla="val 18908"/>
            </a:avLst>
          </a:prstGeom>
          <a:solidFill>
            <a:srgbClr val="FFFFFF"/>
          </a:solidFill>
          <a:ln w="3175">
            <a:miter lim="400000"/>
          </a:ln>
        </p:spPr>
        <p:txBody>
          <a:bodyPr lIns="58935" tIns="58935" rIns="58935" bIns="58935" anchor="ctr"/>
          <a:lstStyle/>
          <a:p>
            <a:pPr>
              <a:defRPr sz="4800">
                <a:solidFill>
                  <a:srgbClr val="FFFFFF"/>
                </a:solidFill>
                <a:latin typeface="+mn-lt"/>
                <a:ea typeface="+mn-ea"/>
                <a:cs typeface="+mn-cs"/>
                <a:sym typeface="ヒラギノ角ゴ ProN W4"/>
              </a:defRPr>
            </a:pPr>
            <a:endParaRPr sz="2400" dirty="0">
              <a:latin typeface="Yu Gothic Medium" panose="020B0400000000000000" pitchFamily="34" charset="-128"/>
              <a:ea typeface="Yu Gothic Medium" panose="020B0400000000000000" pitchFamily="34" charset="-128"/>
            </a:endParaRPr>
          </a:p>
        </p:txBody>
      </p:sp>
      <p:sp>
        <p:nvSpPr>
          <p:cNvPr id="66" name="お問い合わせ先">
            <a:extLst>
              <a:ext uri="{FF2B5EF4-FFF2-40B4-BE49-F238E27FC236}">
                <a16:creationId xmlns:a16="http://schemas.microsoft.com/office/drawing/2014/main" id="{37EDA514-35DF-D289-F28D-CE7C0EDC0A6B}"/>
              </a:ext>
            </a:extLst>
          </p:cNvPr>
          <p:cNvSpPr txBox="1"/>
          <p:nvPr/>
        </p:nvSpPr>
        <p:spPr>
          <a:xfrm>
            <a:off x="275854" y="9436906"/>
            <a:ext cx="1880278" cy="303687"/>
          </a:xfrm>
          <a:prstGeom prst="rect">
            <a:avLst/>
          </a:prstGeom>
          <a:solidFill>
            <a:srgbClr val="FFFFFF"/>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935" tIns="58935" rIns="58935" bIns="58935" anchor="ctr">
            <a:spAutoFit/>
          </a:bodyPr>
          <a:lstStyle>
            <a:lvl1pPr>
              <a:defRPr sz="2400">
                <a:solidFill>
                  <a:srgbClr val="23221F"/>
                </a:solidFill>
                <a:latin typeface="游ゴシック体 ボールド"/>
                <a:ea typeface="游ゴシック体 ボールド"/>
                <a:cs typeface="游ゴシック体 ボールド"/>
                <a:sym typeface="游ゴシック体 ボールド"/>
              </a:defRPr>
            </a:lvl1pPr>
          </a:lstStyle>
          <a:p>
            <a:r>
              <a:rPr sz="1200" b="1" dirty="0">
                <a:latin typeface="Yu Gothic" panose="020B0400000000000000" pitchFamily="34" charset="-128"/>
                <a:ea typeface="Yu Gothic" panose="020B0400000000000000" pitchFamily="34" charset="-128"/>
              </a:rPr>
              <a:t>お問い合わせ先</a:t>
            </a:r>
          </a:p>
        </p:txBody>
      </p:sp>
      <p:sp>
        <p:nvSpPr>
          <p:cNvPr id="67" name="線">
            <a:extLst>
              <a:ext uri="{FF2B5EF4-FFF2-40B4-BE49-F238E27FC236}">
                <a16:creationId xmlns:a16="http://schemas.microsoft.com/office/drawing/2014/main" id="{E7B99A48-B18B-C729-DB1A-669F715F178B}"/>
              </a:ext>
            </a:extLst>
          </p:cNvPr>
          <p:cNvSpPr/>
          <p:nvPr/>
        </p:nvSpPr>
        <p:spPr>
          <a:xfrm flipH="1" flipV="1">
            <a:off x="1600828" y="9355667"/>
            <a:ext cx="0" cy="359030"/>
          </a:xfrm>
          <a:prstGeom prst="line">
            <a:avLst/>
          </a:prstGeom>
          <a:ln w="25400">
            <a:solidFill>
              <a:srgbClr val="A6A29B"/>
            </a:solidFill>
            <a:miter lim="400000"/>
          </a:ln>
        </p:spPr>
        <p:txBody>
          <a:bodyPr lIns="58935" tIns="58935" rIns="58935" bIns="58935" anchor="ctr"/>
          <a:lstStyle/>
          <a:p>
            <a:pPr>
              <a:defRPr sz="4800">
                <a:solidFill>
                  <a:srgbClr val="FFFFFF"/>
                </a:solidFill>
                <a:latin typeface="+mn-lt"/>
                <a:ea typeface="+mn-ea"/>
                <a:cs typeface="+mn-cs"/>
                <a:sym typeface="ヒラギノ角ゴ ProN W4"/>
              </a:defRPr>
            </a:pPr>
            <a:endParaRPr sz="2400" dirty="0">
              <a:latin typeface="Yu Gothic Medium" panose="020B0400000000000000" pitchFamily="34" charset="-128"/>
              <a:ea typeface="Yu Gothic Medium" panose="020B0400000000000000" pitchFamily="34" charset="-128"/>
            </a:endParaRPr>
          </a:p>
        </p:txBody>
      </p:sp>
      <p:sp>
        <p:nvSpPr>
          <p:cNvPr id="68" name="テキスト ボックス 67">
            <a:extLst>
              <a:ext uri="{FF2B5EF4-FFF2-40B4-BE49-F238E27FC236}">
                <a16:creationId xmlns:a16="http://schemas.microsoft.com/office/drawing/2014/main" id="{089713F1-0174-AB4B-68F6-F392E4704EDD}"/>
              </a:ext>
            </a:extLst>
          </p:cNvPr>
          <p:cNvSpPr txBox="1"/>
          <p:nvPr/>
        </p:nvSpPr>
        <p:spPr>
          <a:xfrm>
            <a:off x="1751791" y="9291463"/>
            <a:ext cx="4049890" cy="523220"/>
          </a:xfrm>
          <a:prstGeom prst="rect">
            <a:avLst/>
          </a:prstGeom>
          <a:noFill/>
        </p:spPr>
        <p:txBody>
          <a:bodyPr wrap="square" rtlCol="0">
            <a:spAutoFit/>
          </a:bodyPr>
          <a:lstStyle/>
          <a:p>
            <a:r>
              <a:rPr kumimoji="1" lang="ja-JP" altLang="en-US" sz="1400" b="1" dirty="0">
                <a:latin typeface="UD デジタル 教科書体 NP-R" panose="02020400000000000000" pitchFamily="18" charset="-128"/>
                <a:ea typeface="UD デジタル 教科書体 NP-R" panose="02020400000000000000" pitchFamily="18" charset="-128"/>
              </a:rPr>
              <a:t>担当：</a:t>
            </a:r>
            <a:r>
              <a:rPr kumimoji="1" lang="en-US" altLang="ja-JP" sz="1400" b="1" dirty="0">
                <a:latin typeface="UD デジタル 教科書体 NP-R" panose="02020400000000000000" pitchFamily="18" charset="-128"/>
                <a:ea typeface="UD デジタル 教科書体 NP-R" panose="02020400000000000000" pitchFamily="18" charset="-128"/>
              </a:rPr>
              <a:t>XXXX</a:t>
            </a:r>
            <a:br>
              <a:rPr kumimoji="1" lang="en-US" altLang="ja-JP" sz="1400" b="1" dirty="0">
                <a:latin typeface="UD デジタル 教科書体 NP-R" panose="02020400000000000000" pitchFamily="18" charset="-128"/>
                <a:ea typeface="UD デジタル 教科書体 NP-R" panose="02020400000000000000" pitchFamily="18" charset="-128"/>
              </a:rPr>
            </a:br>
            <a:r>
              <a:rPr kumimoji="1" lang="ja-JP" altLang="en-US" sz="1400" b="1" dirty="0">
                <a:latin typeface="UD デジタル 教科書体 NP-R" panose="02020400000000000000" pitchFamily="18" charset="-128"/>
                <a:ea typeface="UD デジタル 教科書体 NP-R" panose="02020400000000000000" pitchFamily="18" charset="-128"/>
              </a:rPr>
              <a:t>メールアドレス：</a:t>
            </a:r>
            <a:r>
              <a:rPr kumimoji="1" lang="en-US" altLang="ja-JP" sz="1400" b="1" dirty="0">
                <a:latin typeface="UD デジタル 教科書体 NP-R" panose="02020400000000000000" pitchFamily="18" charset="-128"/>
                <a:ea typeface="UD デジタル 教科書体 NP-R" panose="02020400000000000000" pitchFamily="18" charset="-128"/>
              </a:rPr>
              <a:t>XXXX</a:t>
            </a:r>
            <a:r>
              <a:rPr kumimoji="1" lang="ja-JP" altLang="en-US" sz="1400" b="1" dirty="0">
                <a:latin typeface="UD デジタル 教科書体 NP-R" panose="02020400000000000000" pitchFamily="18" charset="-128"/>
                <a:ea typeface="UD デジタル 教科書体 NP-R" panose="02020400000000000000" pitchFamily="18" charset="-128"/>
              </a:rPr>
              <a:t>＠</a:t>
            </a:r>
            <a:r>
              <a:rPr kumimoji="1" lang="en-US" altLang="ja-JP" sz="1400" b="1" dirty="0">
                <a:latin typeface="UD デジタル 教科書体 NP-R" panose="02020400000000000000" pitchFamily="18" charset="-128"/>
                <a:ea typeface="UD デジタル 教科書体 NP-R" panose="02020400000000000000" pitchFamily="18" charset="-128"/>
              </a:rPr>
              <a:t>XXX</a:t>
            </a:r>
          </a:p>
        </p:txBody>
      </p:sp>
      <p:sp>
        <p:nvSpPr>
          <p:cNvPr id="69" name="正方形/長方形 68">
            <a:extLst>
              <a:ext uri="{FF2B5EF4-FFF2-40B4-BE49-F238E27FC236}">
                <a16:creationId xmlns:a16="http://schemas.microsoft.com/office/drawing/2014/main" id="{480E74FE-EF2A-A7AF-E0CF-2F6B25EE6181}"/>
              </a:ext>
            </a:extLst>
          </p:cNvPr>
          <p:cNvSpPr/>
          <p:nvPr/>
        </p:nvSpPr>
        <p:spPr>
          <a:xfrm>
            <a:off x="-2" y="7911592"/>
            <a:ext cx="6858000" cy="7395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t>具体的な制度内容や対象者は</a:t>
            </a:r>
            <a:r>
              <a:rPr kumimoji="1" lang="ja-JP" altLang="en-US" sz="2400" b="1" dirty="0">
                <a:solidFill>
                  <a:srgbClr val="FFFF00"/>
                </a:solidFill>
              </a:rPr>
              <a:t>裏面を確認</a:t>
            </a:r>
          </a:p>
        </p:txBody>
      </p:sp>
      <p:sp>
        <p:nvSpPr>
          <p:cNvPr id="70" name="二等辺三角形 69">
            <a:extLst>
              <a:ext uri="{FF2B5EF4-FFF2-40B4-BE49-F238E27FC236}">
                <a16:creationId xmlns:a16="http://schemas.microsoft.com/office/drawing/2014/main" id="{F1947444-1E4F-DFC3-ACCD-275D906BEE16}"/>
              </a:ext>
            </a:extLst>
          </p:cNvPr>
          <p:cNvSpPr/>
          <p:nvPr/>
        </p:nvSpPr>
        <p:spPr>
          <a:xfrm rot="5400000">
            <a:off x="6031905" y="7947078"/>
            <a:ext cx="570744" cy="712206"/>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2938D335-4774-C30C-5FF1-0AB4808072B6}"/>
              </a:ext>
            </a:extLst>
          </p:cNvPr>
          <p:cNvSpPr/>
          <p:nvPr/>
        </p:nvSpPr>
        <p:spPr>
          <a:xfrm>
            <a:off x="5699592" y="8198904"/>
            <a:ext cx="712206" cy="19766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12ED36A5-90C5-AF5B-0813-BECD73FB2F4E}"/>
              </a:ext>
            </a:extLst>
          </p:cNvPr>
          <p:cNvSpPr txBox="1"/>
          <p:nvPr/>
        </p:nvSpPr>
        <p:spPr>
          <a:xfrm>
            <a:off x="-2" y="8858418"/>
            <a:ext cx="6802991" cy="369332"/>
          </a:xfrm>
          <a:prstGeom prst="rect">
            <a:avLst/>
          </a:prstGeom>
          <a:noFill/>
        </p:spPr>
        <p:txBody>
          <a:bodyPr wrap="square">
            <a:spAutoFit/>
          </a:bodyPr>
          <a:lstStyle/>
          <a:p>
            <a:r>
              <a:rPr lang="ja-JP" altLang="en-US" dirty="0">
                <a:solidFill>
                  <a:srgbClr val="595959"/>
                </a:solidFill>
                <a:latin typeface="HG創英角ﾎﾟｯﾌﾟ体" panose="040B0A09000000000000" pitchFamily="49" charset="-128"/>
                <a:ea typeface="HG創英角ﾎﾟｯﾌﾟ体" panose="040B0A09000000000000" pitchFamily="49" charset="-128"/>
              </a:rPr>
              <a:t>本件でご不明点がありましたら下記担当までご連絡ください。</a:t>
            </a:r>
            <a:endParaRPr lang="en-US" altLang="ja-JP" dirty="0">
              <a:solidFill>
                <a:srgbClr val="595959"/>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2261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704A0489-B521-47DF-8470-4AC1BB733937}"/>
              </a:ext>
            </a:extLst>
          </p:cNvPr>
          <p:cNvSpPr/>
          <p:nvPr/>
        </p:nvSpPr>
        <p:spPr>
          <a:xfrm>
            <a:off x="-2" y="0"/>
            <a:ext cx="6858000"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2" name="四角形: 角を丸くする 1">
            <a:extLst>
              <a:ext uri="{FF2B5EF4-FFF2-40B4-BE49-F238E27FC236}">
                <a16:creationId xmlns:a16="http://schemas.microsoft.com/office/drawing/2014/main" id="{F7F24CEE-12AE-296A-9C2A-953D3EC11D18}"/>
              </a:ext>
            </a:extLst>
          </p:cNvPr>
          <p:cNvSpPr/>
          <p:nvPr/>
        </p:nvSpPr>
        <p:spPr>
          <a:xfrm>
            <a:off x="171749" y="406259"/>
            <a:ext cx="6580242" cy="3865610"/>
          </a:xfrm>
          <a:prstGeom prst="roundRect">
            <a:avLst>
              <a:gd name="adj" fmla="val 63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5FB25BB-634B-481B-8BBE-61015B40F3ED}"/>
              </a:ext>
            </a:extLst>
          </p:cNvPr>
          <p:cNvSpPr txBox="1"/>
          <p:nvPr/>
        </p:nvSpPr>
        <p:spPr>
          <a:xfrm>
            <a:off x="171749" y="165732"/>
            <a:ext cx="4132870" cy="481053"/>
          </a:xfrm>
          <a:prstGeom prst="roundRect">
            <a:avLst>
              <a:gd name="adj" fmla="val 0"/>
            </a:avLst>
          </a:prstGeom>
          <a:solidFill>
            <a:srgbClr val="1A4588"/>
          </a:solidFill>
          <a:ln>
            <a:noFill/>
          </a:ln>
        </p:spPr>
        <p:txBody>
          <a:bodyPr wrap="square" lIns="72000" rtlCol="0" anchor="ctr">
            <a:noAutofit/>
          </a:bodyPr>
          <a:lstStyle/>
          <a:p>
            <a:r>
              <a:rPr lang="ja-JP" altLang="en-US" sz="2400" dirty="0">
                <a:solidFill>
                  <a:schemeClr val="bg1"/>
                </a:solidFill>
                <a:latin typeface="HG創英角ﾎﾟｯﾌﾟ体" panose="040B0A09000000000000" pitchFamily="49" charset="-128"/>
                <a:ea typeface="HG創英角ﾎﾟｯﾌﾟ体" panose="040B0A09000000000000" pitchFamily="49" charset="-128"/>
              </a:rPr>
              <a:t>●減税される額</a:t>
            </a:r>
            <a:endParaRPr lang="en-US" altLang="ja-JP" sz="24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76" name="角丸四角形">
            <a:extLst>
              <a:ext uri="{FF2B5EF4-FFF2-40B4-BE49-F238E27FC236}">
                <a16:creationId xmlns:a16="http://schemas.microsoft.com/office/drawing/2014/main" id="{91FCD688-3523-68E0-B9F6-27DA7A7C5F69}"/>
              </a:ext>
            </a:extLst>
          </p:cNvPr>
          <p:cNvSpPr/>
          <p:nvPr/>
        </p:nvSpPr>
        <p:spPr>
          <a:xfrm>
            <a:off x="150960" y="9263292"/>
            <a:ext cx="6522420" cy="525452"/>
          </a:xfrm>
          <a:prstGeom prst="roundRect">
            <a:avLst>
              <a:gd name="adj" fmla="val 18908"/>
            </a:avLst>
          </a:prstGeom>
          <a:solidFill>
            <a:srgbClr val="FFFFFF"/>
          </a:solidFill>
          <a:ln w="3175">
            <a:miter lim="400000"/>
          </a:ln>
        </p:spPr>
        <p:txBody>
          <a:bodyPr lIns="58935" tIns="58935" rIns="58935" bIns="58935" anchor="ctr"/>
          <a:lstStyle/>
          <a:p>
            <a:pPr>
              <a:defRPr sz="4800">
                <a:solidFill>
                  <a:srgbClr val="FFFFFF"/>
                </a:solidFill>
                <a:latin typeface="+mn-lt"/>
                <a:ea typeface="+mn-ea"/>
                <a:cs typeface="+mn-cs"/>
                <a:sym typeface="ヒラギノ角ゴ ProN W4"/>
              </a:defRPr>
            </a:pPr>
            <a:endParaRPr sz="2400" dirty="0">
              <a:latin typeface="Yu Gothic Medium" panose="020B0400000000000000" pitchFamily="34" charset="-128"/>
              <a:ea typeface="Yu Gothic Medium" panose="020B0400000000000000" pitchFamily="34" charset="-128"/>
            </a:endParaRPr>
          </a:p>
        </p:txBody>
      </p:sp>
      <p:sp>
        <p:nvSpPr>
          <p:cNvPr id="77" name="お問い合わせ先">
            <a:extLst>
              <a:ext uri="{FF2B5EF4-FFF2-40B4-BE49-F238E27FC236}">
                <a16:creationId xmlns:a16="http://schemas.microsoft.com/office/drawing/2014/main" id="{7363C38F-5B90-CDA6-1C48-2C7BC4F379D9}"/>
              </a:ext>
            </a:extLst>
          </p:cNvPr>
          <p:cNvSpPr txBox="1"/>
          <p:nvPr/>
        </p:nvSpPr>
        <p:spPr>
          <a:xfrm>
            <a:off x="275854" y="9436906"/>
            <a:ext cx="1880278" cy="303687"/>
          </a:xfrm>
          <a:prstGeom prst="rect">
            <a:avLst/>
          </a:prstGeom>
          <a:solidFill>
            <a:srgbClr val="FFFFFF"/>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935" tIns="58935" rIns="58935" bIns="58935" anchor="ctr">
            <a:spAutoFit/>
          </a:bodyPr>
          <a:lstStyle>
            <a:lvl1pPr>
              <a:defRPr sz="2400">
                <a:solidFill>
                  <a:srgbClr val="23221F"/>
                </a:solidFill>
                <a:latin typeface="游ゴシック体 ボールド"/>
                <a:ea typeface="游ゴシック体 ボールド"/>
                <a:cs typeface="游ゴシック体 ボールド"/>
                <a:sym typeface="游ゴシック体 ボールド"/>
              </a:defRPr>
            </a:lvl1pPr>
          </a:lstStyle>
          <a:p>
            <a:r>
              <a:rPr sz="1200" b="1" dirty="0">
                <a:latin typeface="Yu Gothic" panose="020B0400000000000000" pitchFamily="34" charset="-128"/>
                <a:ea typeface="Yu Gothic" panose="020B0400000000000000" pitchFamily="34" charset="-128"/>
              </a:rPr>
              <a:t>お問い合わせ先</a:t>
            </a:r>
          </a:p>
        </p:txBody>
      </p:sp>
      <p:sp>
        <p:nvSpPr>
          <p:cNvPr id="78" name="線">
            <a:extLst>
              <a:ext uri="{FF2B5EF4-FFF2-40B4-BE49-F238E27FC236}">
                <a16:creationId xmlns:a16="http://schemas.microsoft.com/office/drawing/2014/main" id="{A436B0CB-D0FC-9F2F-ED2E-BEB484D5C991}"/>
              </a:ext>
            </a:extLst>
          </p:cNvPr>
          <p:cNvSpPr/>
          <p:nvPr/>
        </p:nvSpPr>
        <p:spPr>
          <a:xfrm flipH="1" flipV="1">
            <a:off x="1600828" y="9355667"/>
            <a:ext cx="0" cy="359030"/>
          </a:xfrm>
          <a:prstGeom prst="line">
            <a:avLst/>
          </a:prstGeom>
          <a:ln w="25400">
            <a:solidFill>
              <a:srgbClr val="A6A29B"/>
            </a:solidFill>
            <a:miter lim="400000"/>
          </a:ln>
        </p:spPr>
        <p:txBody>
          <a:bodyPr lIns="58935" tIns="58935" rIns="58935" bIns="58935" anchor="ctr"/>
          <a:lstStyle/>
          <a:p>
            <a:pPr>
              <a:defRPr sz="4800">
                <a:solidFill>
                  <a:srgbClr val="FFFFFF"/>
                </a:solidFill>
                <a:latin typeface="+mn-lt"/>
                <a:ea typeface="+mn-ea"/>
                <a:cs typeface="+mn-cs"/>
                <a:sym typeface="ヒラギノ角ゴ ProN W4"/>
              </a:defRPr>
            </a:pPr>
            <a:endParaRPr sz="2400" dirty="0">
              <a:latin typeface="Yu Gothic Medium" panose="020B0400000000000000" pitchFamily="34" charset="-128"/>
              <a:ea typeface="Yu Gothic Medium" panose="020B0400000000000000" pitchFamily="34" charset="-128"/>
            </a:endParaRPr>
          </a:p>
        </p:txBody>
      </p:sp>
      <p:sp>
        <p:nvSpPr>
          <p:cNvPr id="79" name="テキスト ボックス 78">
            <a:extLst>
              <a:ext uri="{FF2B5EF4-FFF2-40B4-BE49-F238E27FC236}">
                <a16:creationId xmlns:a16="http://schemas.microsoft.com/office/drawing/2014/main" id="{DD542A74-DB23-7C37-BDD0-B5678FD77C93}"/>
              </a:ext>
            </a:extLst>
          </p:cNvPr>
          <p:cNvSpPr txBox="1"/>
          <p:nvPr/>
        </p:nvSpPr>
        <p:spPr>
          <a:xfrm>
            <a:off x="1751791" y="9291463"/>
            <a:ext cx="4049890" cy="523220"/>
          </a:xfrm>
          <a:prstGeom prst="rect">
            <a:avLst/>
          </a:prstGeom>
          <a:noFill/>
        </p:spPr>
        <p:txBody>
          <a:bodyPr wrap="square" rtlCol="0">
            <a:spAutoFit/>
          </a:bodyPr>
          <a:lstStyle/>
          <a:p>
            <a:r>
              <a:rPr kumimoji="1" lang="ja-JP" altLang="en-US" sz="1400" b="1" dirty="0">
                <a:latin typeface="UD デジタル 教科書体 NP-R" panose="02020400000000000000" pitchFamily="18" charset="-128"/>
                <a:ea typeface="UD デジタル 教科書体 NP-R" panose="02020400000000000000" pitchFamily="18" charset="-128"/>
              </a:rPr>
              <a:t>担当：</a:t>
            </a:r>
            <a:r>
              <a:rPr kumimoji="1" lang="en-US" altLang="ja-JP" sz="1400" b="1" dirty="0">
                <a:latin typeface="UD デジタル 教科書体 NP-R" panose="02020400000000000000" pitchFamily="18" charset="-128"/>
                <a:ea typeface="UD デジタル 教科書体 NP-R" panose="02020400000000000000" pitchFamily="18" charset="-128"/>
              </a:rPr>
              <a:t>XXXX</a:t>
            </a:r>
            <a:br>
              <a:rPr kumimoji="1" lang="en-US" altLang="ja-JP" sz="1400" b="1" dirty="0">
                <a:latin typeface="UD デジタル 教科書体 NP-R" panose="02020400000000000000" pitchFamily="18" charset="-128"/>
                <a:ea typeface="UD デジタル 教科書体 NP-R" panose="02020400000000000000" pitchFamily="18" charset="-128"/>
              </a:rPr>
            </a:br>
            <a:r>
              <a:rPr kumimoji="1" lang="ja-JP" altLang="en-US" sz="1400" b="1" dirty="0">
                <a:latin typeface="UD デジタル 教科書体 NP-R" panose="02020400000000000000" pitchFamily="18" charset="-128"/>
                <a:ea typeface="UD デジタル 教科書体 NP-R" panose="02020400000000000000" pitchFamily="18" charset="-128"/>
              </a:rPr>
              <a:t>メールアドレス：</a:t>
            </a:r>
            <a:r>
              <a:rPr kumimoji="1" lang="en-US" altLang="ja-JP" sz="1400" b="1" dirty="0">
                <a:latin typeface="UD デジタル 教科書体 NP-R" panose="02020400000000000000" pitchFamily="18" charset="-128"/>
                <a:ea typeface="UD デジタル 教科書体 NP-R" panose="02020400000000000000" pitchFamily="18" charset="-128"/>
              </a:rPr>
              <a:t>XXXX</a:t>
            </a:r>
            <a:r>
              <a:rPr kumimoji="1" lang="ja-JP" altLang="en-US" sz="1400" b="1" dirty="0">
                <a:latin typeface="UD デジタル 教科書体 NP-R" panose="02020400000000000000" pitchFamily="18" charset="-128"/>
                <a:ea typeface="UD デジタル 教科書体 NP-R" panose="02020400000000000000" pitchFamily="18" charset="-128"/>
              </a:rPr>
              <a:t>＠</a:t>
            </a:r>
            <a:r>
              <a:rPr kumimoji="1" lang="en-US" altLang="ja-JP" sz="1400" b="1" dirty="0">
                <a:latin typeface="UD デジタル 教科書体 NP-R" panose="02020400000000000000" pitchFamily="18" charset="-128"/>
                <a:ea typeface="UD デジタル 教科書体 NP-R" panose="02020400000000000000" pitchFamily="18" charset="-128"/>
              </a:rPr>
              <a:t>XXX</a:t>
            </a:r>
          </a:p>
        </p:txBody>
      </p:sp>
      <p:pic>
        <p:nvPicPr>
          <p:cNvPr id="80" name="図 79">
            <a:extLst>
              <a:ext uri="{FF2B5EF4-FFF2-40B4-BE49-F238E27FC236}">
                <a16:creationId xmlns:a16="http://schemas.microsoft.com/office/drawing/2014/main" id="{C92AFAAC-E233-A57F-C167-36112BF5A079}"/>
              </a:ext>
            </a:extLst>
          </p:cNvPr>
          <p:cNvPicPr>
            <a:picLocks noChangeAspect="1"/>
          </p:cNvPicPr>
          <p:nvPr/>
        </p:nvPicPr>
        <p:blipFill>
          <a:blip r:embed="rId2"/>
          <a:stretch>
            <a:fillRect/>
          </a:stretch>
        </p:blipFill>
        <p:spPr>
          <a:xfrm>
            <a:off x="213940" y="464936"/>
            <a:ext cx="6262422" cy="1249894"/>
          </a:xfrm>
          <a:prstGeom prst="rect">
            <a:avLst/>
          </a:prstGeom>
        </p:spPr>
      </p:pic>
      <p:sp>
        <p:nvSpPr>
          <p:cNvPr id="81" name="テキスト ボックス 80">
            <a:extLst>
              <a:ext uri="{FF2B5EF4-FFF2-40B4-BE49-F238E27FC236}">
                <a16:creationId xmlns:a16="http://schemas.microsoft.com/office/drawing/2014/main" id="{C036BCE7-F5C5-CC90-4DE9-79784F601A56}"/>
              </a:ext>
            </a:extLst>
          </p:cNvPr>
          <p:cNvSpPr txBox="1"/>
          <p:nvPr/>
        </p:nvSpPr>
        <p:spPr>
          <a:xfrm>
            <a:off x="372553" y="2282360"/>
            <a:ext cx="6262422" cy="830997"/>
          </a:xfrm>
          <a:prstGeom prst="rect">
            <a:avLst/>
          </a:prstGeom>
          <a:noFill/>
        </p:spPr>
        <p:txBody>
          <a:bodyPr wrap="square">
            <a:spAutoFit/>
          </a:bodyPr>
          <a:lstStyle/>
          <a:p>
            <a:r>
              <a:rPr lang="en-US" altLang="ja-JP" sz="1600" b="1" dirty="0">
                <a:solidFill>
                  <a:srgbClr val="FF7D7D"/>
                </a:solidFill>
                <a:latin typeface="メイリオ" panose="020B0604030504040204" pitchFamily="50" charset="-128"/>
                <a:ea typeface="メイリオ" panose="020B0604030504040204" pitchFamily="50" charset="-128"/>
              </a:rPr>
              <a:t>[</a:t>
            </a:r>
            <a:r>
              <a:rPr lang="ja-JP" altLang="en-US" sz="1600" b="1" dirty="0">
                <a:solidFill>
                  <a:srgbClr val="FF7D7D"/>
                </a:solidFill>
                <a:latin typeface="メイリオ" panose="020B0604030504040204" pitchFamily="50" charset="-128"/>
                <a:ea typeface="メイリオ" panose="020B0604030504040204" pitchFamily="50" charset="-128"/>
              </a:rPr>
              <a:t>配偶者／扶養親族がいる方</a:t>
            </a:r>
            <a:r>
              <a:rPr lang="en-US" altLang="ja-JP" sz="1600" b="1" dirty="0">
                <a:solidFill>
                  <a:srgbClr val="FF7D7D"/>
                </a:solidFill>
                <a:latin typeface="メイリオ" panose="020B0604030504040204" pitchFamily="50" charset="-128"/>
                <a:ea typeface="メイリオ" panose="020B0604030504040204" pitchFamily="50" charset="-128"/>
              </a:rPr>
              <a:t>]</a:t>
            </a:r>
          </a:p>
          <a:p>
            <a:r>
              <a:rPr lang="ja-JP" altLang="en-US" sz="1600" dirty="0">
                <a:solidFill>
                  <a:srgbClr val="595959"/>
                </a:solidFill>
                <a:latin typeface="メイリオ" panose="020B0604030504040204" pitchFamily="50" charset="-128"/>
                <a:ea typeface="メイリオ" panose="020B0604030504040204" pitchFamily="50" charset="-128"/>
              </a:rPr>
              <a:t>     　配偶者や扶養親族の方が、日本に住んでおり合計所得金額が</a:t>
            </a:r>
            <a:endParaRPr lang="en-US" altLang="ja-JP" sz="1600" dirty="0">
              <a:solidFill>
                <a:srgbClr val="595959"/>
              </a:solidFill>
              <a:latin typeface="メイリオ" panose="020B0604030504040204" pitchFamily="50" charset="-128"/>
              <a:ea typeface="メイリオ" panose="020B0604030504040204" pitchFamily="50" charset="-128"/>
            </a:endParaRPr>
          </a:p>
          <a:p>
            <a:r>
              <a:rPr lang="ja-JP" altLang="en-US" sz="1600" dirty="0">
                <a:solidFill>
                  <a:srgbClr val="595959"/>
                </a:solidFill>
                <a:latin typeface="メイリオ" panose="020B0604030504040204" pitchFamily="50" charset="-128"/>
                <a:ea typeface="メイリオ" panose="020B0604030504040204" pitchFamily="50" charset="-128"/>
              </a:rPr>
              <a:t>    　</a:t>
            </a:r>
            <a:r>
              <a:rPr lang="en-US" altLang="ja-JP" sz="1600" dirty="0">
                <a:solidFill>
                  <a:srgbClr val="595959"/>
                </a:solidFill>
                <a:latin typeface="メイリオ" panose="020B0604030504040204" pitchFamily="50" charset="-128"/>
                <a:ea typeface="メイリオ" panose="020B0604030504040204" pitchFamily="50" charset="-128"/>
              </a:rPr>
              <a:t>48</a:t>
            </a:r>
            <a:r>
              <a:rPr lang="ja-JP" altLang="en-US" sz="1600" dirty="0">
                <a:solidFill>
                  <a:srgbClr val="595959"/>
                </a:solidFill>
                <a:latin typeface="メイリオ" panose="020B0604030504040204" pitchFamily="50" charset="-128"/>
                <a:ea typeface="メイリオ" panose="020B0604030504040204" pitchFamily="50" charset="-128"/>
              </a:rPr>
              <a:t>万円以下（給与収入：</a:t>
            </a:r>
            <a:r>
              <a:rPr lang="en-US" altLang="ja-JP" sz="1600" dirty="0">
                <a:solidFill>
                  <a:srgbClr val="595959"/>
                </a:solidFill>
                <a:latin typeface="メイリオ" panose="020B0604030504040204" pitchFamily="50" charset="-128"/>
                <a:ea typeface="メイリオ" panose="020B0604030504040204" pitchFamily="50" charset="-128"/>
              </a:rPr>
              <a:t>103</a:t>
            </a:r>
            <a:r>
              <a:rPr lang="ja-JP" altLang="en-US" sz="1600" dirty="0">
                <a:solidFill>
                  <a:srgbClr val="595959"/>
                </a:solidFill>
                <a:latin typeface="メイリオ" panose="020B0604030504040204" pitchFamily="50" charset="-128"/>
                <a:ea typeface="メイリオ" panose="020B0604030504040204" pitchFamily="50" charset="-128"/>
              </a:rPr>
              <a:t>万円以下）の場合は人数に含む</a:t>
            </a:r>
            <a:endParaRPr lang="en-US" altLang="ja-JP" sz="1600" dirty="0">
              <a:solidFill>
                <a:srgbClr val="595959"/>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C5961ED2-C1F6-28AE-439B-CF504B172CF1}"/>
              </a:ext>
            </a:extLst>
          </p:cNvPr>
          <p:cNvSpPr txBox="1"/>
          <p:nvPr/>
        </p:nvSpPr>
        <p:spPr>
          <a:xfrm>
            <a:off x="372553" y="3253231"/>
            <a:ext cx="6262422" cy="830997"/>
          </a:xfrm>
          <a:prstGeom prst="rect">
            <a:avLst/>
          </a:prstGeom>
          <a:solidFill>
            <a:schemeClr val="accent4">
              <a:lumMod val="20000"/>
              <a:lumOff val="80000"/>
            </a:schemeClr>
          </a:solidFill>
        </p:spPr>
        <p:txBody>
          <a:bodyPr wrap="square">
            <a:spAutoFit/>
          </a:bodyPr>
          <a:lstStyle/>
          <a:p>
            <a:r>
              <a:rPr lang="ja-JP" altLang="en-US" sz="1600" dirty="0">
                <a:solidFill>
                  <a:srgbClr val="F56121"/>
                </a:solidFill>
                <a:latin typeface="メイリオ" panose="020B0604030504040204" pitchFamily="50" charset="-128"/>
                <a:ea typeface="メイリオ" panose="020B0604030504040204" pitchFamily="50" charset="-128"/>
              </a:rPr>
              <a:t>具体例）専業主婦の配偶者と子供２人がいる方</a:t>
            </a:r>
            <a:endParaRPr lang="en-US" altLang="ja-JP" sz="1600" dirty="0">
              <a:solidFill>
                <a:srgbClr val="F56121"/>
              </a:solidFill>
              <a:latin typeface="メイリオ" panose="020B0604030504040204" pitchFamily="50" charset="-128"/>
              <a:ea typeface="メイリオ" panose="020B0604030504040204" pitchFamily="50" charset="-128"/>
            </a:endParaRPr>
          </a:p>
          <a:p>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⇒ご自身含めて４名分が減税となるため、</a:t>
            </a:r>
            <a:r>
              <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rPr>
              <a:t>16</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万円が減税されます。</a:t>
            </a:r>
            <a:endPar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　（住民税：</a:t>
            </a:r>
            <a:r>
              <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４万円、所得税：</a:t>
            </a:r>
            <a:r>
              <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rPr>
              <a:t>-12</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万円）</a:t>
            </a:r>
            <a:endPar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0D9CD52A-37BA-0972-FBAA-FCDB73F8CFEA}"/>
              </a:ext>
            </a:extLst>
          </p:cNvPr>
          <p:cNvSpPr txBox="1"/>
          <p:nvPr/>
        </p:nvSpPr>
        <p:spPr>
          <a:xfrm>
            <a:off x="275854" y="1422253"/>
            <a:ext cx="6584253" cy="830997"/>
          </a:xfrm>
          <a:prstGeom prst="rect">
            <a:avLst/>
          </a:prstGeom>
          <a:noFill/>
        </p:spPr>
        <p:txBody>
          <a:bodyPr wrap="square">
            <a:spAutoFit/>
          </a:bodyPr>
          <a:lstStyle/>
          <a:p>
            <a:r>
              <a:rPr lang="ja-JP" altLang="en-US" sz="1600" b="1" dirty="0">
                <a:solidFill>
                  <a:schemeClr val="accent5">
                    <a:lumMod val="75000"/>
                  </a:schemeClr>
                </a:solidFill>
                <a:latin typeface="メイリオ" panose="020B0604030504040204" pitchFamily="50" charset="-128"/>
                <a:ea typeface="メイリオ" panose="020B0604030504040204" pitchFamily="50" charset="-128"/>
              </a:rPr>
              <a:t>［従業員本人（役員含む）］</a:t>
            </a:r>
            <a:endParaRPr lang="en-US" altLang="ja-JP" sz="16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600" dirty="0">
                <a:solidFill>
                  <a:srgbClr val="595959"/>
                </a:solidFill>
                <a:latin typeface="メイリオ" panose="020B0604030504040204" pitchFamily="50" charset="-128"/>
                <a:ea typeface="メイリオ" panose="020B0604030504040204" pitchFamily="50" charset="-128"/>
              </a:rPr>
              <a:t>　　　令和６年分の住民税・所得税の課税対象の方</a:t>
            </a:r>
            <a:endParaRPr lang="en-US" altLang="ja-JP" sz="1600" dirty="0">
              <a:solidFill>
                <a:srgbClr val="595959"/>
              </a:solidFill>
              <a:latin typeface="メイリオ" panose="020B0604030504040204" pitchFamily="50" charset="-128"/>
              <a:ea typeface="メイリオ" panose="020B0604030504040204" pitchFamily="50" charset="-128"/>
            </a:endParaRPr>
          </a:p>
          <a:p>
            <a:r>
              <a:rPr lang="ja-JP" altLang="en-US" sz="1600" dirty="0">
                <a:solidFill>
                  <a:srgbClr val="0070C0"/>
                </a:solidFill>
                <a:latin typeface="メイリオ" panose="020B0604030504040204" pitchFamily="50" charset="-128"/>
                <a:ea typeface="メイリオ" panose="020B0604030504040204" pitchFamily="50" charset="-128"/>
              </a:rPr>
              <a:t>　　 </a:t>
            </a:r>
            <a:r>
              <a:rPr lang="ja-JP" altLang="en-US" sz="1600" dirty="0">
                <a:solidFill>
                  <a:srgbClr val="FF0000"/>
                </a:solidFill>
                <a:latin typeface="メイリオ" panose="020B0604030504040204" pitchFamily="50" charset="-128"/>
                <a:ea typeface="メイリオ" panose="020B0604030504040204" pitchFamily="50" charset="-128"/>
              </a:rPr>
              <a:t>（</a:t>
            </a:r>
            <a:r>
              <a:rPr lang="en-US" altLang="ja-JP" sz="1600" dirty="0">
                <a:solidFill>
                  <a:srgbClr val="FF0000"/>
                </a:solidFill>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合計所得が</a:t>
            </a:r>
            <a:r>
              <a:rPr lang="en-US" altLang="ja-JP" sz="1600" dirty="0">
                <a:solidFill>
                  <a:srgbClr val="FF0000"/>
                </a:solidFill>
                <a:latin typeface="メイリオ" panose="020B0604030504040204" pitchFamily="50" charset="-128"/>
                <a:ea typeface="メイリオ" panose="020B0604030504040204" pitchFamily="50" charset="-128"/>
              </a:rPr>
              <a:t>1,805</a:t>
            </a:r>
            <a:r>
              <a:rPr lang="ja-JP" altLang="en-US" sz="1600" dirty="0">
                <a:solidFill>
                  <a:srgbClr val="FF0000"/>
                </a:solidFill>
                <a:latin typeface="メイリオ" panose="020B0604030504040204" pitchFamily="50" charset="-128"/>
                <a:ea typeface="メイリオ" panose="020B0604030504040204" pitchFamily="50" charset="-128"/>
              </a:rPr>
              <a:t>万円を超えている方は対象外です。）</a:t>
            </a:r>
            <a:endParaRPr lang="en-US" altLang="ja-JP" sz="1600" dirty="0">
              <a:solidFill>
                <a:srgbClr val="FF0000"/>
              </a:solidFill>
              <a:latin typeface="メイリオ" panose="020B0604030504040204" pitchFamily="50" charset="-128"/>
              <a:ea typeface="メイリオ" panose="020B0604030504040204" pitchFamily="50" charset="-128"/>
            </a:endParaRPr>
          </a:p>
        </p:txBody>
      </p:sp>
      <p:sp>
        <p:nvSpPr>
          <p:cNvPr id="86" name="四角形: 角を丸くする 85">
            <a:extLst>
              <a:ext uri="{FF2B5EF4-FFF2-40B4-BE49-F238E27FC236}">
                <a16:creationId xmlns:a16="http://schemas.microsoft.com/office/drawing/2014/main" id="{F2FCC8DB-10FE-89FC-EB85-040E5D5CD71B}"/>
              </a:ext>
            </a:extLst>
          </p:cNvPr>
          <p:cNvSpPr/>
          <p:nvPr/>
        </p:nvSpPr>
        <p:spPr>
          <a:xfrm>
            <a:off x="171750" y="7113422"/>
            <a:ext cx="6475036" cy="1990237"/>
          </a:xfrm>
          <a:prstGeom prst="roundRect">
            <a:avLst>
              <a:gd name="adj" fmla="val 63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2F187E87-5165-45E5-9D21-4F28E6B8692D}"/>
              </a:ext>
            </a:extLst>
          </p:cNvPr>
          <p:cNvSpPr txBox="1"/>
          <p:nvPr/>
        </p:nvSpPr>
        <p:spPr>
          <a:xfrm>
            <a:off x="171749" y="6872896"/>
            <a:ext cx="5997779" cy="481053"/>
          </a:xfrm>
          <a:prstGeom prst="roundRect">
            <a:avLst>
              <a:gd name="adj" fmla="val 0"/>
            </a:avLst>
          </a:prstGeom>
          <a:solidFill>
            <a:srgbClr val="1A4588"/>
          </a:solidFill>
          <a:ln>
            <a:noFill/>
          </a:ln>
        </p:spPr>
        <p:txBody>
          <a:bodyPr wrap="square" lIns="72000" rtlCol="0" anchor="ctr">
            <a:noAutofit/>
          </a:bodyPr>
          <a:lstStyle/>
          <a:p>
            <a:r>
              <a:rPr lang="ja-JP" altLang="en-US" sz="2400" dirty="0">
                <a:solidFill>
                  <a:schemeClr val="bg1"/>
                </a:solidFill>
                <a:latin typeface="HG創英角ﾎﾟｯﾌﾟ体" panose="040B0A09000000000000" pitchFamily="49" charset="-128"/>
                <a:ea typeface="HG創英角ﾎﾟｯﾌﾟ体" panose="040B0A09000000000000" pitchFamily="49" charset="-128"/>
              </a:rPr>
              <a:t>●いつ時点の家族情報で判定されますか？</a:t>
            </a:r>
            <a:endParaRPr lang="en-US" altLang="ja-JP" sz="24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88" name="四角形: 角を丸くする 87">
            <a:extLst>
              <a:ext uri="{FF2B5EF4-FFF2-40B4-BE49-F238E27FC236}">
                <a16:creationId xmlns:a16="http://schemas.microsoft.com/office/drawing/2014/main" id="{C821CD78-0DCE-E102-22F4-4F243B6F2E08}"/>
              </a:ext>
            </a:extLst>
          </p:cNvPr>
          <p:cNvSpPr/>
          <p:nvPr/>
        </p:nvSpPr>
        <p:spPr>
          <a:xfrm>
            <a:off x="150960" y="4723134"/>
            <a:ext cx="6522419" cy="2026348"/>
          </a:xfrm>
          <a:prstGeom prst="roundRect">
            <a:avLst>
              <a:gd name="adj" fmla="val 63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a:extLst>
              <a:ext uri="{FF2B5EF4-FFF2-40B4-BE49-F238E27FC236}">
                <a16:creationId xmlns:a16="http://schemas.microsoft.com/office/drawing/2014/main" id="{E2E9C18F-6D14-CEF3-4A46-52076A7D2CF2}"/>
              </a:ext>
            </a:extLst>
          </p:cNvPr>
          <p:cNvSpPr txBox="1"/>
          <p:nvPr/>
        </p:nvSpPr>
        <p:spPr>
          <a:xfrm>
            <a:off x="150960" y="4482607"/>
            <a:ext cx="5785817" cy="481053"/>
          </a:xfrm>
          <a:prstGeom prst="roundRect">
            <a:avLst>
              <a:gd name="adj" fmla="val 0"/>
            </a:avLst>
          </a:prstGeom>
          <a:solidFill>
            <a:srgbClr val="1A4588"/>
          </a:solidFill>
          <a:ln>
            <a:noFill/>
          </a:ln>
        </p:spPr>
        <p:txBody>
          <a:bodyPr wrap="square" lIns="72000" rtlCol="0" anchor="ctr">
            <a:noAutofit/>
          </a:bodyPr>
          <a:lstStyle/>
          <a:p>
            <a:r>
              <a:rPr lang="ja-JP" altLang="en-US" sz="2400" dirty="0">
                <a:solidFill>
                  <a:schemeClr val="bg1"/>
                </a:solidFill>
                <a:latin typeface="HG創英角ﾎﾟｯﾌﾟ体" panose="040B0A09000000000000" pitchFamily="49" charset="-128"/>
                <a:ea typeface="HG創英角ﾎﾟｯﾌﾟ体" panose="040B0A09000000000000" pitchFamily="49" charset="-128"/>
              </a:rPr>
              <a:t>●</a:t>
            </a:r>
            <a:r>
              <a:rPr lang="ja-JP" altLang="en-US" sz="2000" dirty="0">
                <a:solidFill>
                  <a:schemeClr val="bg1"/>
                </a:solidFill>
                <a:latin typeface="HG創英角ﾎﾟｯﾌﾟ体" panose="040B0A09000000000000" pitchFamily="49" charset="-128"/>
                <a:ea typeface="HG創英角ﾎﾟｯﾌﾟ体" panose="040B0A09000000000000" pitchFamily="49" charset="-128"/>
              </a:rPr>
              <a:t>自分の減税額はどこを見れば分かりますか？</a:t>
            </a:r>
            <a:endParaRPr lang="en-US" altLang="ja-JP" sz="24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90" name="テキスト ボックス 89">
            <a:extLst>
              <a:ext uri="{FF2B5EF4-FFF2-40B4-BE49-F238E27FC236}">
                <a16:creationId xmlns:a16="http://schemas.microsoft.com/office/drawing/2014/main" id="{602C3D3F-91C2-8631-EFA7-0F5C789FC71B}"/>
              </a:ext>
            </a:extLst>
          </p:cNvPr>
          <p:cNvSpPr txBox="1"/>
          <p:nvPr/>
        </p:nvSpPr>
        <p:spPr>
          <a:xfrm>
            <a:off x="276956" y="7408467"/>
            <a:ext cx="6369830" cy="1692771"/>
          </a:xfrm>
          <a:prstGeom prst="rect">
            <a:avLst/>
          </a:prstGeom>
          <a:noFill/>
        </p:spPr>
        <p:txBody>
          <a:bodyPr wrap="square">
            <a:spAutoFit/>
          </a:bodyPr>
          <a:lstStyle/>
          <a:p>
            <a:r>
              <a:rPr lang="ja-JP" altLang="en-US" sz="1600" dirty="0">
                <a:solidFill>
                  <a:srgbClr val="0070C0"/>
                </a:solidFill>
                <a:latin typeface="メイリオ" panose="020B0604030504040204" pitchFamily="50" charset="-128"/>
                <a:ea typeface="メイリオ" panose="020B0604030504040204" pitchFamily="50" charset="-128"/>
              </a:rPr>
              <a:t>住民税は去年（令和５年）の情報、</a:t>
            </a:r>
            <a:endParaRPr lang="en-US" altLang="ja-JP" sz="1600" dirty="0">
              <a:solidFill>
                <a:srgbClr val="0070C0"/>
              </a:solidFill>
              <a:latin typeface="メイリオ" panose="020B0604030504040204" pitchFamily="50" charset="-128"/>
              <a:ea typeface="メイリオ" panose="020B0604030504040204" pitchFamily="50" charset="-128"/>
            </a:endParaRPr>
          </a:p>
          <a:p>
            <a:r>
              <a:rPr lang="ja-JP" altLang="en-US" sz="1600" dirty="0">
                <a:solidFill>
                  <a:srgbClr val="0070C0"/>
                </a:solidFill>
                <a:latin typeface="メイリオ" panose="020B0604030504040204" pitchFamily="50" charset="-128"/>
                <a:ea typeface="メイリオ" panose="020B0604030504040204" pitchFamily="50" charset="-128"/>
              </a:rPr>
              <a:t>所得税は今年（令和６年）の５月時点で会社に届けている</a:t>
            </a:r>
            <a:endParaRPr lang="en-US" altLang="ja-JP" sz="1600" dirty="0">
              <a:solidFill>
                <a:srgbClr val="0070C0"/>
              </a:solidFill>
              <a:latin typeface="メイリオ" panose="020B0604030504040204" pitchFamily="50" charset="-128"/>
              <a:ea typeface="メイリオ" panose="020B0604030504040204" pitchFamily="50" charset="-128"/>
            </a:endParaRPr>
          </a:p>
          <a:p>
            <a:r>
              <a:rPr lang="ja-JP" altLang="en-US" sz="1600" dirty="0">
                <a:solidFill>
                  <a:srgbClr val="0070C0"/>
                </a:solidFill>
                <a:latin typeface="メイリオ" panose="020B0604030504040204" pitchFamily="50" charset="-128"/>
                <a:ea typeface="メイリオ" panose="020B0604030504040204" pitchFamily="50" charset="-128"/>
              </a:rPr>
              <a:t>身上異動情報に基づいて判定されます。</a:t>
            </a:r>
            <a:endParaRPr lang="en-US" altLang="ja-JP" sz="1600" dirty="0">
              <a:solidFill>
                <a:srgbClr val="0070C0"/>
              </a:solidFill>
              <a:latin typeface="メイリオ" panose="020B0604030504040204" pitchFamily="50" charset="-128"/>
              <a:ea typeface="メイリオ" panose="020B0604030504040204" pitchFamily="50" charset="-128"/>
            </a:endParaRPr>
          </a:p>
          <a:p>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去年の合計所得金額が</a:t>
            </a:r>
            <a:r>
              <a:rPr lang="en-US" altLang="ja-JP" sz="1400" dirty="0">
                <a:solidFill>
                  <a:srgbClr val="FF0000"/>
                </a:solidFill>
                <a:latin typeface="メイリオ" panose="020B0604030504040204" pitchFamily="50" charset="-128"/>
                <a:ea typeface="メイリオ" panose="020B0604030504040204" pitchFamily="50" charset="-128"/>
              </a:rPr>
              <a:t>1,805</a:t>
            </a:r>
            <a:r>
              <a:rPr lang="ja-JP" altLang="en-US" sz="1400" dirty="0">
                <a:solidFill>
                  <a:srgbClr val="FF0000"/>
                </a:solidFill>
                <a:latin typeface="メイリオ" panose="020B0604030504040204" pitchFamily="50" charset="-128"/>
                <a:ea typeface="メイリオ" panose="020B0604030504040204" pitchFamily="50" charset="-128"/>
              </a:rPr>
              <a:t>万円を超えていた方は、住民税はあらかじめ</a:t>
            </a:r>
            <a:endParaRPr lang="en-US" altLang="ja-JP" sz="1400" dirty="0">
              <a:solidFill>
                <a:srgbClr val="FF0000"/>
              </a:solidFill>
              <a:latin typeface="メイリオ" panose="020B0604030504040204" pitchFamily="50" charset="-128"/>
              <a:ea typeface="メイリオ" panose="020B0604030504040204"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rPr>
              <a:t>　減税の対象外になっています。所得税は毎月の給与処理で所得税の減税</a:t>
            </a:r>
            <a:endParaRPr lang="en-US" altLang="ja-JP" sz="1400" dirty="0">
              <a:solidFill>
                <a:srgbClr val="FF0000"/>
              </a:solidFill>
              <a:latin typeface="メイリオ" panose="020B0604030504040204" pitchFamily="50" charset="-128"/>
              <a:ea typeface="メイリオ" panose="020B0604030504040204"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rPr>
              <a:t>　処理がいったんされますが、最終的には確定申告時に徴収されます。</a:t>
            </a:r>
            <a:endParaRPr lang="en-US" altLang="ja-JP" sz="1400" dirty="0">
              <a:solidFill>
                <a:srgbClr val="FF0000"/>
              </a:solidFill>
              <a:latin typeface="メイリオ" panose="020B0604030504040204" pitchFamily="50" charset="-128"/>
              <a:ea typeface="メイリオ" panose="020B0604030504040204"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rPr>
              <a:t>　</a:t>
            </a:r>
            <a:r>
              <a:rPr lang="ja-JP" altLang="en-US" sz="1100" dirty="0">
                <a:solidFill>
                  <a:srgbClr val="FF0000"/>
                </a:solidFill>
                <a:latin typeface="メイリオ" panose="020B0604030504040204" pitchFamily="50" charset="-128"/>
                <a:ea typeface="メイリオ" panose="020B0604030504040204" pitchFamily="50" charset="-128"/>
              </a:rPr>
              <a:t>（本チラシおもて面の</a:t>
            </a:r>
            <a:r>
              <a:rPr lang="en-US" altLang="ja-JP" sz="1100" dirty="0">
                <a:solidFill>
                  <a:srgbClr val="FF0000"/>
                </a:solidFill>
                <a:latin typeface="メイリオ" panose="020B0604030504040204" pitchFamily="50" charset="-128"/>
                <a:ea typeface="メイリオ" panose="020B0604030504040204" pitchFamily="50" charset="-128"/>
              </a:rPr>
              <a:t>【</a:t>
            </a:r>
            <a:r>
              <a:rPr lang="ja-JP" altLang="en-US" sz="1100" dirty="0">
                <a:solidFill>
                  <a:srgbClr val="FF0000"/>
                </a:solidFill>
                <a:latin typeface="メイリオ" panose="020B0604030504040204" pitchFamily="50" charset="-128"/>
                <a:ea typeface="メイリオ" panose="020B0604030504040204" pitchFamily="50" charset="-128"/>
              </a:rPr>
              <a:t>ご注意事項</a:t>
            </a:r>
            <a:r>
              <a:rPr lang="en-US" altLang="ja-JP" sz="1100" dirty="0">
                <a:solidFill>
                  <a:srgbClr val="FF0000"/>
                </a:solidFill>
                <a:latin typeface="メイリオ" panose="020B0604030504040204" pitchFamily="50" charset="-128"/>
                <a:ea typeface="メイリオ" panose="020B0604030504040204" pitchFamily="50" charset="-128"/>
              </a:rPr>
              <a:t>】</a:t>
            </a:r>
            <a:r>
              <a:rPr lang="ja-JP" altLang="en-US" sz="1100" dirty="0">
                <a:solidFill>
                  <a:srgbClr val="FF0000"/>
                </a:solidFill>
                <a:latin typeface="メイリオ" panose="020B0604030504040204" pitchFamily="50" charset="-128"/>
                <a:ea typeface="メイリオ" panose="020B0604030504040204" pitchFamily="50" charset="-128"/>
              </a:rPr>
              <a:t>に記載の通りです。）</a:t>
            </a:r>
            <a:endParaRPr lang="en-US" altLang="ja-JP" sz="1400" dirty="0">
              <a:solidFill>
                <a:srgbClr val="FF0000"/>
              </a:solidFill>
              <a:latin typeface="メイリオ" panose="020B0604030504040204" pitchFamily="50" charset="-128"/>
              <a:ea typeface="メイリオ" panose="020B0604030504040204" pitchFamily="50" charset="-128"/>
            </a:endParaRPr>
          </a:p>
        </p:txBody>
      </p:sp>
      <p:pic>
        <p:nvPicPr>
          <p:cNvPr id="114" name="図 113">
            <a:extLst>
              <a:ext uri="{FF2B5EF4-FFF2-40B4-BE49-F238E27FC236}">
                <a16:creationId xmlns:a16="http://schemas.microsoft.com/office/drawing/2014/main" id="{F452BCAE-C63D-A42F-E815-94463A7BAC20}"/>
              </a:ext>
            </a:extLst>
          </p:cNvPr>
          <p:cNvPicPr>
            <a:picLocks noChangeAspect="1"/>
          </p:cNvPicPr>
          <p:nvPr/>
        </p:nvPicPr>
        <p:blipFill>
          <a:blip r:embed="rId3"/>
          <a:stretch>
            <a:fillRect/>
          </a:stretch>
        </p:blipFill>
        <p:spPr>
          <a:xfrm>
            <a:off x="482029" y="5147234"/>
            <a:ext cx="1163783" cy="541412"/>
          </a:xfrm>
          <a:prstGeom prst="rect">
            <a:avLst/>
          </a:prstGeom>
        </p:spPr>
      </p:pic>
      <p:pic>
        <p:nvPicPr>
          <p:cNvPr id="115" name="図 114">
            <a:extLst>
              <a:ext uri="{FF2B5EF4-FFF2-40B4-BE49-F238E27FC236}">
                <a16:creationId xmlns:a16="http://schemas.microsoft.com/office/drawing/2014/main" id="{98393A4E-40B5-756D-7863-26E16012098D}"/>
              </a:ext>
            </a:extLst>
          </p:cNvPr>
          <p:cNvPicPr>
            <a:picLocks noChangeAspect="1"/>
          </p:cNvPicPr>
          <p:nvPr/>
        </p:nvPicPr>
        <p:blipFill>
          <a:blip r:embed="rId4"/>
          <a:stretch>
            <a:fillRect/>
          </a:stretch>
        </p:blipFill>
        <p:spPr>
          <a:xfrm>
            <a:off x="490278" y="6022875"/>
            <a:ext cx="1155534" cy="537575"/>
          </a:xfrm>
          <a:prstGeom prst="rect">
            <a:avLst/>
          </a:prstGeom>
        </p:spPr>
      </p:pic>
      <p:sp>
        <p:nvSpPr>
          <p:cNvPr id="116" name="テキスト ボックス 115">
            <a:extLst>
              <a:ext uri="{FF2B5EF4-FFF2-40B4-BE49-F238E27FC236}">
                <a16:creationId xmlns:a16="http://schemas.microsoft.com/office/drawing/2014/main" id="{A61784DA-AF60-8F0E-9132-8AFE627B2A62}"/>
              </a:ext>
            </a:extLst>
          </p:cNvPr>
          <p:cNvSpPr txBox="1"/>
          <p:nvPr/>
        </p:nvSpPr>
        <p:spPr>
          <a:xfrm>
            <a:off x="1625340" y="5104279"/>
            <a:ext cx="5081699" cy="800219"/>
          </a:xfrm>
          <a:prstGeom prst="rect">
            <a:avLst/>
          </a:prstGeom>
          <a:noFill/>
        </p:spPr>
        <p:txBody>
          <a:bodyPr wrap="square">
            <a:spAutoFit/>
          </a:bodyPr>
          <a:lstStyle/>
          <a:p>
            <a:r>
              <a:rPr lang="ja-JP" altLang="en-US" sz="1600" dirty="0">
                <a:solidFill>
                  <a:srgbClr val="0070C0"/>
                </a:solidFill>
                <a:latin typeface="メイリオ" panose="020B0604030504040204" pitchFamily="50" charset="-128"/>
                <a:ea typeface="メイリオ" panose="020B0604030504040204" pitchFamily="50" charset="-128"/>
              </a:rPr>
              <a:t>６月に配布する「住民税特別徴収税額通知書」の</a:t>
            </a:r>
            <a:endParaRPr lang="en-US" altLang="ja-JP" sz="1600" dirty="0">
              <a:solidFill>
                <a:srgbClr val="0070C0"/>
              </a:solidFill>
              <a:latin typeface="メイリオ" panose="020B0604030504040204" pitchFamily="50" charset="-128"/>
              <a:ea typeface="メイリオ" panose="020B0604030504040204" pitchFamily="50" charset="-128"/>
            </a:endParaRPr>
          </a:p>
          <a:p>
            <a:r>
              <a:rPr lang="ja-JP" altLang="en-US" sz="1600" dirty="0">
                <a:solidFill>
                  <a:srgbClr val="0070C0"/>
                </a:solidFill>
                <a:latin typeface="メイリオ" panose="020B0604030504040204" pitchFamily="50" charset="-128"/>
                <a:ea typeface="メイリオ" panose="020B0604030504040204" pitchFamily="50" charset="-128"/>
              </a:rPr>
              <a:t>摘要欄にご自身の減税額が記載されています。</a:t>
            </a:r>
            <a:endParaRPr lang="en-US" altLang="ja-JP" sz="1600" dirty="0">
              <a:solidFill>
                <a:srgbClr val="0070C0"/>
              </a:solidFill>
              <a:latin typeface="メイリオ" panose="020B0604030504040204" pitchFamily="50" charset="-128"/>
              <a:ea typeface="メイリオ" panose="020B0604030504040204" pitchFamily="50" charset="-128"/>
            </a:endParaRPr>
          </a:p>
          <a:p>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昨年合計所得が</a:t>
            </a:r>
            <a:r>
              <a:rPr lang="en-US" altLang="ja-JP" sz="1400" dirty="0">
                <a:solidFill>
                  <a:srgbClr val="FF0000"/>
                </a:solidFill>
                <a:latin typeface="メイリオ" panose="020B0604030504040204" pitchFamily="50" charset="-128"/>
                <a:ea typeface="メイリオ" panose="020B0604030504040204" pitchFamily="50" charset="-128"/>
              </a:rPr>
              <a:t>1,805</a:t>
            </a:r>
            <a:r>
              <a:rPr lang="ja-JP" altLang="en-US" sz="1400" dirty="0">
                <a:solidFill>
                  <a:srgbClr val="FF0000"/>
                </a:solidFill>
                <a:latin typeface="メイリオ" panose="020B0604030504040204" pitchFamily="50" charset="-128"/>
                <a:ea typeface="メイリオ" panose="020B0604030504040204" pitchFamily="50" charset="-128"/>
              </a:rPr>
              <a:t>万円を超えている方は対象外です。</a:t>
            </a:r>
            <a:r>
              <a:rPr lang="en-US" altLang="ja-JP" sz="1400" dirty="0">
                <a:solidFill>
                  <a:srgbClr val="FF0000"/>
                </a:solidFill>
                <a:latin typeface="メイリオ" panose="020B0604030504040204" pitchFamily="50" charset="-128"/>
                <a:ea typeface="メイリオ" panose="020B0604030504040204" pitchFamily="50" charset="-128"/>
              </a:rPr>
              <a:t>)</a:t>
            </a:r>
            <a:endParaRPr lang="en-US" altLang="ja-JP" sz="1600" dirty="0">
              <a:solidFill>
                <a:srgbClr val="0070C0"/>
              </a:solidFill>
              <a:latin typeface="メイリオ" panose="020B0604030504040204" pitchFamily="50" charset="-128"/>
              <a:ea typeface="メイリオ" panose="020B0604030504040204" pitchFamily="50" charset="-128"/>
            </a:endParaRPr>
          </a:p>
        </p:txBody>
      </p:sp>
      <p:sp>
        <p:nvSpPr>
          <p:cNvPr id="117" name="テキスト ボックス 116">
            <a:extLst>
              <a:ext uri="{FF2B5EF4-FFF2-40B4-BE49-F238E27FC236}">
                <a16:creationId xmlns:a16="http://schemas.microsoft.com/office/drawing/2014/main" id="{ABF77861-AF1D-CDBE-ADC5-017BD41BDDCE}"/>
              </a:ext>
            </a:extLst>
          </p:cNvPr>
          <p:cNvSpPr txBox="1"/>
          <p:nvPr/>
        </p:nvSpPr>
        <p:spPr>
          <a:xfrm>
            <a:off x="1645812" y="5952413"/>
            <a:ext cx="4912936" cy="800219"/>
          </a:xfrm>
          <a:prstGeom prst="rect">
            <a:avLst/>
          </a:prstGeom>
          <a:noFill/>
        </p:spPr>
        <p:txBody>
          <a:bodyPr wrap="square">
            <a:spAutoFit/>
          </a:bodyPr>
          <a:lstStyle/>
          <a:p>
            <a:r>
              <a:rPr lang="ja-JP" altLang="en-US" sz="1600" dirty="0">
                <a:solidFill>
                  <a:srgbClr val="0070C0"/>
                </a:solidFill>
                <a:latin typeface="メイリオ" panose="020B0604030504040204" pitchFamily="50" charset="-128"/>
                <a:ea typeface="メイリオ" panose="020B0604030504040204" pitchFamily="50" charset="-128"/>
              </a:rPr>
              <a:t>６月支給分から毎月の給与（賞与）明細の左下欄外に毎月の減税額が記載されています。</a:t>
            </a:r>
            <a:r>
              <a:rPr lang="ja-JP" altLang="en-US" sz="1400" dirty="0">
                <a:latin typeface="メイリオ" panose="020B0604030504040204" pitchFamily="50" charset="-128"/>
                <a:ea typeface="メイリオ" panose="020B0604030504040204" pitchFamily="50" charset="-128"/>
              </a:rPr>
              <a:t>（自身の減税額を引ききったらそれ以降の月は通常通り徴収されます。）</a:t>
            </a:r>
            <a:endParaRPr lang="en-US" altLang="ja-JP" sz="1600" dirty="0">
              <a:latin typeface="メイリオ" panose="020B0604030504040204" pitchFamily="50" charset="-128"/>
              <a:ea typeface="メイリオ" panose="020B0604030504040204" pitchFamily="50" charset="-128"/>
            </a:endParaRPr>
          </a:p>
        </p:txBody>
      </p:sp>
      <p:pic>
        <p:nvPicPr>
          <p:cNvPr id="119" name="グラフィックス 118" descr="オフィス ワーカー (男性) 単色塗りつぶし">
            <a:extLst>
              <a:ext uri="{FF2B5EF4-FFF2-40B4-BE49-F238E27FC236}">
                <a16:creationId xmlns:a16="http://schemas.microsoft.com/office/drawing/2014/main" id="{C2A1964E-CD6D-790A-2445-99E9B39A04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939" y="1644087"/>
            <a:ext cx="582848" cy="582848"/>
          </a:xfrm>
          <a:prstGeom prst="rect">
            <a:avLst/>
          </a:prstGeom>
        </p:spPr>
      </p:pic>
      <p:grpSp>
        <p:nvGrpSpPr>
          <p:cNvPr id="130" name="グループ化 129">
            <a:extLst>
              <a:ext uri="{FF2B5EF4-FFF2-40B4-BE49-F238E27FC236}">
                <a16:creationId xmlns:a16="http://schemas.microsoft.com/office/drawing/2014/main" id="{F2D75665-7959-4714-C8D9-FEDDCCF98FC9}"/>
              </a:ext>
            </a:extLst>
          </p:cNvPr>
          <p:cNvGrpSpPr/>
          <p:nvPr/>
        </p:nvGrpSpPr>
        <p:grpSpPr>
          <a:xfrm>
            <a:off x="370444" y="2575766"/>
            <a:ext cx="514844" cy="421951"/>
            <a:chOff x="7476730" y="4793749"/>
            <a:chExt cx="871426" cy="723491"/>
          </a:xfrm>
        </p:grpSpPr>
        <p:grpSp>
          <p:nvGrpSpPr>
            <p:cNvPr id="124" name="グラフィックス 120" descr="男子生徒 枠線">
              <a:extLst>
                <a:ext uri="{FF2B5EF4-FFF2-40B4-BE49-F238E27FC236}">
                  <a16:creationId xmlns:a16="http://schemas.microsoft.com/office/drawing/2014/main" id="{7790D1BC-23ED-1CA3-05B4-25110A543125}"/>
                </a:ext>
              </a:extLst>
            </p:cNvPr>
            <p:cNvGrpSpPr/>
            <p:nvPr/>
          </p:nvGrpSpPr>
          <p:grpSpPr>
            <a:xfrm>
              <a:off x="7970802" y="5008688"/>
              <a:ext cx="377354" cy="508552"/>
              <a:chOff x="7970801" y="5048080"/>
              <a:chExt cx="377354" cy="508552"/>
            </a:xfrm>
            <a:solidFill>
              <a:srgbClr val="000000"/>
            </a:solidFill>
          </p:grpSpPr>
          <p:sp>
            <p:nvSpPr>
              <p:cNvPr id="125" name="フリーフォーム: 図形 124">
                <a:extLst>
                  <a:ext uri="{FF2B5EF4-FFF2-40B4-BE49-F238E27FC236}">
                    <a16:creationId xmlns:a16="http://schemas.microsoft.com/office/drawing/2014/main" id="{F61DD7E1-7672-3602-0C06-C4A22367D27F}"/>
                  </a:ext>
                </a:extLst>
              </p:cNvPr>
              <p:cNvSpPr/>
              <p:nvPr/>
            </p:nvSpPr>
            <p:spPr>
              <a:xfrm>
                <a:off x="8028849" y="5048080"/>
                <a:ext cx="261256" cy="283621"/>
              </a:xfrm>
              <a:custGeom>
                <a:avLst/>
                <a:gdLst>
                  <a:gd name="connsiteX0" fmla="*/ 10703 w 261256"/>
                  <a:gd name="connsiteY0" fmla="*/ 196510 h 283621"/>
                  <a:gd name="connsiteX1" fmla="*/ 18214 w 261256"/>
                  <a:gd name="connsiteY1" fmla="*/ 196510 h 283621"/>
                  <a:gd name="connsiteX2" fmla="*/ 159558 w 261256"/>
                  <a:gd name="connsiteY2" fmla="*/ 279920 h 283621"/>
                  <a:gd name="connsiteX3" fmla="*/ 243451 w 261256"/>
                  <a:gd name="connsiteY3" fmla="*/ 194573 h 283621"/>
                  <a:gd name="connsiteX4" fmla="*/ 248313 w 261256"/>
                  <a:gd name="connsiteY4" fmla="*/ 196154 h 283621"/>
                  <a:gd name="connsiteX5" fmla="*/ 250555 w 261256"/>
                  <a:gd name="connsiteY5" fmla="*/ 196510 h 283621"/>
                  <a:gd name="connsiteX6" fmla="*/ 254103 w 261256"/>
                  <a:gd name="connsiteY6" fmla="*/ 195588 h 283621"/>
                  <a:gd name="connsiteX7" fmla="*/ 257609 w 261256"/>
                  <a:gd name="connsiteY7" fmla="*/ 190951 h 283621"/>
                  <a:gd name="connsiteX8" fmla="*/ 212965 w 261256"/>
                  <a:gd name="connsiteY8" fmla="*/ 58943 h 283621"/>
                  <a:gd name="connsiteX9" fmla="*/ 235700 w 261256"/>
                  <a:gd name="connsiteY9" fmla="*/ 54778 h 283621"/>
                  <a:gd name="connsiteX10" fmla="*/ 241425 w 261256"/>
                  <a:gd name="connsiteY10" fmla="*/ 46260 h 283621"/>
                  <a:gd name="connsiteX11" fmla="*/ 233081 w 261256"/>
                  <a:gd name="connsiteY11" fmla="*/ 40504 h 283621"/>
                  <a:gd name="connsiteX12" fmla="*/ 195977 w 261256"/>
                  <a:gd name="connsiteY12" fmla="*/ 47303 h 283621"/>
                  <a:gd name="connsiteX13" fmla="*/ 195309 w 261256"/>
                  <a:gd name="connsiteY13" fmla="*/ 46897 h 283621"/>
                  <a:gd name="connsiteX14" fmla="*/ 205374 w 261256"/>
                  <a:gd name="connsiteY14" fmla="*/ 36607 h 283621"/>
                  <a:gd name="connsiteX15" fmla="*/ 205265 w 261256"/>
                  <a:gd name="connsiteY15" fmla="*/ 26338 h 283621"/>
                  <a:gd name="connsiteX16" fmla="*/ 194997 w 261256"/>
                  <a:gd name="connsiteY16" fmla="*/ 26447 h 283621"/>
                  <a:gd name="connsiteX17" fmla="*/ 181724 w 261256"/>
                  <a:gd name="connsiteY17" fmla="*/ 40017 h 283621"/>
                  <a:gd name="connsiteX18" fmla="*/ 180592 w 261256"/>
                  <a:gd name="connsiteY18" fmla="*/ 39567 h 283621"/>
                  <a:gd name="connsiteX19" fmla="*/ 168212 w 261256"/>
                  <a:gd name="connsiteY19" fmla="*/ 5076 h 283621"/>
                  <a:gd name="connsiteX20" fmla="*/ 159108 w 261256"/>
                  <a:gd name="connsiteY20" fmla="*/ 338 h 283621"/>
                  <a:gd name="connsiteX21" fmla="*/ 154370 w 261256"/>
                  <a:gd name="connsiteY21" fmla="*/ 9442 h 283621"/>
                  <a:gd name="connsiteX22" fmla="*/ 154577 w 261256"/>
                  <a:gd name="connsiteY22" fmla="*/ 10011 h 283621"/>
                  <a:gd name="connsiteX23" fmla="*/ 163147 w 261256"/>
                  <a:gd name="connsiteY23" fmla="*/ 33893 h 283621"/>
                  <a:gd name="connsiteX24" fmla="*/ 4124 w 261256"/>
                  <a:gd name="connsiteY24" fmla="*/ 127793 h 283621"/>
                  <a:gd name="connsiteX25" fmla="*/ 3635 w 261256"/>
                  <a:gd name="connsiteY25" fmla="*/ 190951 h 283621"/>
                  <a:gd name="connsiteX26" fmla="*/ 10703 w 261256"/>
                  <a:gd name="connsiteY26" fmla="*/ 196510 h 283621"/>
                  <a:gd name="connsiteX27" fmla="*/ 130629 w 261256"/>
                  <a:gd name="connsiteY27" fmla="*/ 269078 h 283621"/>
                  <a:gd name="connsiteX28" fmla="*/ 30993 w 261256"/>
                  <a:gd name="connsiteY28" fmla="*/ 187076 h 283621"/>
                  <a:gd name="connsiteX29" fmla="*/ 41233 w 261256"/>
                  <a:gd name="connsiteY29" fmla="*/ 166598 h 283621"/>
                  <a:gd name="connsiteX30" fmla="*/ 68417 w 261256"/>
                  <a:gd name="connsiteY30" fmla="*/ 155212 h 283621"/>
                  <a:gd name="connsiteX31" fmla="*/ 88968 w 261256"/>
                  <a:gd name="connsiteY31" fmla="*/ 139181 h 283621"/>
                  <a:gd name="connsiteX32" fmla="*/ 89059 w 261256"/>
                  <a:gd name="connsiteY32" fmla="*/ 139156 h 283621"/>
                  <a:gd name="connsiteX33" fmla="*/ 89084 w 261256"/>
                  <a:gd name="connsiteY33" fmla="*/ 139247 h 283621"/>
                  <a:gd name="connsiteX34" fmla="*/ 88576 w 261256"/>
                  <a:gd name="connsiteY34" fmla="*/ 140575 h 283621"/>
                  <a:gd name="connsiteX35" fmla="*/ 88228 w 261256"/>
                  <a:gd name="connsiteY35" fmla="*/ 141438 h 283621"/>
                  <a:gd name="connsiteX36" fmla="*/ 74106 w 261256"/>
                  <a:gd name="connsiteY36" fmla="*/ 161445 h 283621"/>
                  <a:gd name="connsiteX37" fmla="*/ 72060 w 261256"/>
                  <a:gd name="connsiteY37" fmla="*/ 171502 h 283621"/>
                  <a:gd name="connsiteX38" fmla="*/ 79984 w 261256"/>
                  <a:gd name="connsiteY38" fmla="*/ 174507 h 283621"/>
                  <a:gd name="connsiteX39" fmla="*/ 154061 w 261256"/>
                  <a:gd name="connsiteY39" fmla="*/ 142882 h 283621"/>
                  <a:gd name="connsiteX40" fmla="*/ 193248 w 261256"/>
                  <a:gd name="connsiteY40" fmla="*/ 110154 h 283621"/>
                  <a:gd name="connsiteX41" fmla="*/ 218712 w 261256"/>
                  <a:gd name="connsiteY41" fmla="*/ 145292 h 283621"/>
                  <a:gd name="connsiteX42" fmla="*/ 230613 w 261256"/>
                  <a:gd name="connsiteY42" fmla="*/ 185001 h 283621"/>
                  <a:gd name="connsiteX43" fmla="*/ 130629 w 261256"/>
                  <a:gd name="connsiteY43" fmla="*/ 269078 h 283621"/>
                  <a:gd name="connsiteX44" fmla="*/ 130629 w 261256"/>
                  <a:gd name="connsiteY44" fmla="*/ 44117 h 283621"/>
                  <a:gd name="connsiteX45" fmla="*/ 246736 w 261256"/>
                  <a:gd name="connsiteY45" fmla="*/ 158977 h 283621"/>
                  <a:gd name="connsiteX46" fmla="*/ 245642 w 261256"/>
                  <a:gd name="connsiteY46" fmla="*/ 175465 h 283621"/>
                  <a:gd name="connsiteX47" fmla="*/ 245577 w 261256"/>
                  <a:gd name="connsiteY47" fmla="*/ 175531 h 283621"/>
                  <a:gd name="connsiteX48" fmla="*/ 245511 w 261256"/>
                  <a:gd name="connsiteY48" fmla="*/ 175465 h 283621"/>
                  <a:gd name="connsiteX49" fmla="*/ 242761 w 261256"/>
                  <a:gd name="connsiteY49" fmla="*/ 172258 h 283621"/>
                  <a:gd name="connsiteX50" fmla="*/ 232115 w 261256"/>
                  <a:gd name="connsiteY50" fmla="*/ 139602 h 283621"/>
                  <a:gd name="connsiteX51" fmla="*/ 197798 w 261256"/>
                  <a:gd name="connsiteY51" fmla="*/ 94349 h 283621"/>
                  <a:gd name="connsiteX52" fmla="*/ 192530 w 261256"/>
                  <a:gd name="connsiteY52" fmla="*/ 92557 h 283621"/>
                  <a:gd name="connsiteX53" fmla="*/ 187544 w 261256"/>
                  <a:gd name="connsiteY53" fmla="*/ 95017 h 283621"/>
                  <a:gd name="connsiteX54" fmla="*/ 145796 w 261256"/>
                  <a:gd name="connsiteY54" fmla="*/ 130887 h 283621"/>
                  <a:gd name="connsiteX55" fmla="*/ 98830 w 261256"/>
                  <a:gd name="connsiteY55" fmla="*/ 153260 h 283621"/>
                  <a:gd name="connsiteX56" fmla="*/ 98750 w 261256"/>
                  <a:gd name="connsiteY56" fmla="*/ 153165 h 283621"/>
                  <a:gd name="connsiteX57" fmla="*/ 102378 w 261256"/>
                  <a:gd name="connsiteY57" fmla="*/ 145074 h 283621"/>
                  <a:gd name="connsiteX58" fmla="*/ 109962 w 261256"/>
                  <a:gd name="connsiteY58" fmla="*/ 114189 h 283621"/>
                  <a:gd name="connsiteX59" fmla="*/ 103987 w 261256"/>
                  <a:gd name="connsiteY59" fmla="*/ 105845 h 283621"/>
                  <a:gd name="connsiteX60" fmla="*/ 97001 w 261256"/>
                  <a:gd name="connsiteY60" fmla="*/ 108645 h 283621"/>
                  <a:gd name="connsiteX61" fmla="*/ 60964 w 261256"/>
                  <a:gd name="connsiteY61" fmla="*/ 142715 h 283621"/>
                  <a:gd name="connsiteX62" fmla="*/ 35115 w 261256"/>
                  <a:gd name="connsiteY62" fmla="*/ 153064 h 283621"/>
                  <a:gd name="connsiteX63" fmla="*/ 29774 w 261256"/>
                  <a:gd name="connsiteY63" fmla="*/ 156982 h 283621"/>
                  <a:gd name="connsiteX64" fmla="*/ 17293 w 261256"/>
                  <a:gd name="connsiteY64" fmla="*/ 181996 h 283621"/>
                  <a:gd name="connsiteX65" fmla="*/ 16567 w 261256"/>
                  <a:gd name="connsiteY65" fmla="*/ 181996 h 283621"/>
                  <a:gd name="connsiteX66" fmla="*/ 109054 w 261256"/>
                  <a:gd name="connsiteY66" fmla="*/ 46157 h 283621"/>
                  <a:gd name="connsiteX67" fmla="*/ 130629 w 261256"/>
                  <a:gd name="connsiteY67" fmla="*/ 44117 h 28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1256" h="283621">
                    <a:moveTo>
                      <a:pt x="10703" y="196510"/>
                    </a:moveTo>
                    <a:lnTo>
                      <a:pt x="18214" y="196510"/>
                    </a:lnTo>
                    <a:cubicBezTo>
                      <a:pt x="34213" y="258575"/>
                      <a:pt x="97494" y="295919"/>
                      <a:pt x="159558" y="279920"/>
                    </a:cubicBezTo>
                    <a:cubicBezTo>
                      <a:pt x="201166" y="269196"/>
                      <a:pt x="233443" y="236359"/>
                      <a:pt x="243451" y="194573"/>
                    </a:cubicBezTo>
                    <a:lnTo>
                      <a:pt x="248313" y="196154"/>
                    </a:lnTo>
                    <a:cubicBezTo>
                      <a:pt x="249036" y="196391"/>
                      <a:pt x="249794" y="196512"/>
                      <a:pt x="250555" y="196510"/>
                    </a:cubicBezTo>
                    <a:cubicBezTo>
                      <a:pt x="251797" y="196509"/>
                      <a:pt x="253018" y="196192"/>
                      <a:pt x="254103" y="195588"/>
                    </a:cubicBezTo>
                    <a:cubicBezTo>
                      <a:pt x="255867" y="194599"/>
                      <a:pt x="257138" y="192918"/>
                      <a:pt x="257609" y="190951"/>
                    </a:cubicBezTo>
                    <a:cubicBezTo>
                      <a:pt x="269415" y="142022"/>
                      <a:pt x="252046" y="90663"/>
                      <a:pt x="212965" y="58943"/>
                    </a:cubicBezTo>
                    <a:lnTo>
                      <a:pt x="235700" y="54778"/>
                    </a:lnTo>
                    <a:cubicBezTo>
                      <a:pt x="239633" y="54006"/>
                      <a:pt x="242196" y="50193"/>
                      <a:pt x="241425" y="46260"/>
                    </a:cubicBezTo>
                    <a:cubicBezTo>
                      <a:pt x="240667" y="42395"/>
                      <a:pt x="236964" y="39840"/>
                      <a:pt x="233081" y="40504"/>
                    </a:cubicBezTo>
                    <a:lnTo>
                      <a:pt x="195977" y="47303"/>
                    </a:lnTo>
                    <a:lnTo>
                      <a:pt x="195309" y="46897"/>
                    </a:lnTo>
                    <a:lnTo>
                      <a:pt x="205374" y="36607"/>
                    </a:lnTo>
                    <a:cubicBezTo>
                      <a:pt x="208180" y="33741"/>
                      <a:pt x="208131" y="29144"/>
                      <a:pt x="205265" y="26338"/>
                    </a:cubicBezTo>
                    <a:cubicBezTo>
                      <a:pt x="202400" y="23533"/>
                      <a:pt x="197802" y="23581"/>
                      <a:pt x="194997" y="26447"/>
                    </a:cubicBezTo>
                    <a:lnTo>
                      <a:pt x="181724" y="40017"/>
                    </a:lnTo>
                    <a:cubicBezTo>
                      <a:pt x="181347" y="39858"/>
                      <a:pt x="180999" y="39720"/>
                      <a:pt x="180592" y="39567"/>
                    </a:cubicBezTo>
                    <a:lnTo>
                      <a:pt x="168212" y="5076"/>
                    </a:lnTo>
                    <a:cubicBezTo>
                      <a:pt x="167007" y="1254"/>
                      <a:pt x="162931" y="-867"/>
                      <a:pt x="159108" y="338"/>
                    </a:cubicBezTo>
                    <a:cubicBezTo>
                      <a:pt x="155286" y="1543"/>
                      <a:pt x="153165" y="5619"/>
                      <a:pt x="154370" y="9442"/>
                    </a:cubicBezTo>
                    <a:cubicBezTo>
                      <a:pt x="154431" y="9634"/>
                      <a:pt x="154500" y="9824"/>
                      <a:pt x="154577" y="10011"/>
                    </a:cubicBezTo>
                    <a:lnTo>
                      <a:pt x="163147" y="33893"/>
                    </a:lnTo>
                    <a:cubicBezTo>
                      <a:pt x="93304" y="15910"/>
                      <a:pt x="22107" y="57950"/>
                      <a:pt x="4124" y="127793"/>
                    </a:cubicBezTo>
                    <a:cubicBezTo>
                      <a:pt x="-1204" y="148489"/>
                      <a:pt x="-1372" y="170176"/>
                      <a:pt x="3635" y="190951"/>
                    </a:cubicBezTo>
                    <a:cubicBezTo>
                      <a:pt x="4421" y="194217"/>
                      <a:pt x="7345" y="196516"/>
                      <a:pt x="10703" y="196510"/>
                    </a:cubicBezTo>
                    <a:close/>
                    <a:moveTo>
                      <a:pt x="130629" y="269078"/>
                    </a:moveTo>
                    <a:cubicBezTo>
                      <a:pt x="82046" y="269185"/>
                      <a:pt x="40233" y="234772"/>
                      <a:pt x="30993" y="187076"/>
                    </a:cubicBezTo>
                    <a:lnTo>
                      <a:pt x="41233" y="166598"/>
                    </a:lnTo>
                    <a:cubicBezTo>
                      <a:pt x="50792" y="164122"/>
                      <a:pt x="59947" y="160288"/>
                      <a:pt x="68417" y="155212"/>
                    </a:cubicBezTo>
                    <a:cubicBezTo>
                      <a:pt x="75826" y="150627"/>
                      <a:pt x="82717" y="145252"/>
                      <a:pt x="88968" y="139181"/>
                    </a:cubicBezTo>
                    <a:cubicBezTo>
                      <a:pt x="88986" y="139149"/>
                      <a:pt x="89027" y="139138"/>
                      <a:pt x="89059" y="139156"/>
                    </a:cubicBezTo>
                    <a:cubicBezTo>
                      <a:pt x="89091" y="139174"/>
                      <a:pt x="89102" y="139215"/>
                      <a:pt x="89084" y="139247"/>
                    </a:cubicBezTo>
                    <a:cubicBezTo>
                      <a:pt x="88794" y="140045"/>
                      <a:pt x="88649" y="140401"/>
                      <a:pt x="88576" y="140575"/>
                    </a:cubicBezTo>
                    <a:cubicBezTo>
                      <a:pt x="88460" y="140872"/>
                      <a:pt x="88344" y="141155"/>
                      <a:pt x="88228" y="141438"/>
                    </a:cubicBezTo>
                    <a:cubicBezTo>
                      <a:pt x="85357" y="149231"/>
                      <a:pt x="80486" y="156130"/>
                      <a:pt x="74106" y="161445"/>
                    </a:cubicBezTo>
                    <a:cubicBezTo>
                      <a:pt x="70764" y="163657"/>
                      <a:pt x="69848" y="168160"/>
                      <a:pt x="72060" y="171502"/>
                    </a:cubicBezTo>
                    <a:cubicBezTo>
                      <a:pt x="73782" y="174102"/>
                      <a:pt x="76972" y="175312"/>
                      <a:pt x="79984" y="174507"/>
                    </a:cubicBezTo>
                    <a:cubicBezTo>
                      <a:pt x="81856" y="174007"/>
                      <a:pt x="126239" y="162171"/>
                      <a:pt x="154061" y="142882"/>
                    </a:cubicBezTo>
                    <a:cubicBezTo>
                      <a:pt x="168094" y="133191"/>
                      <a:pt x="181211" y="122235"/>
                      <a:pt x="193248" y="110154"/>
                    </a:cubicBezTo>
                    <a:cubicBezTo>
                      <a:pt x="203745" y="120271"/>
                      <a:pt x="212366" y="132167"/>
                      <a:pt x="218712" y="145292"/>
                    </a:cubicBezTo>
                    <a:cubicBezTo>
                      <a:pt x="224024" y="158087"/>
                      <a:pt x="228012" y="171393"/>
                      <a:pt x="230613" y="185001"/>
                    </a:cubicBezTo>
                    <a:cubicBezTo>
                      <a:pt x="222288" y="233682"/>
                      <a:pt x="180017" y="269228"/>
                      <a:pt x="130629" y="269078"/>
                    </a:cubicBezTo>
                    <a:close/>
                    <a:moveTo>
                      <a:pt x="130629" y="44117"/>
                    </a:moveTo>
                    <a:cubicBezTo>
                      <a:pt x="194408" y="43773"/>
                      <a:pt x="246391" y="95198"/>
                      <a:pt x="246736" y="158977"/>
                    </a:cubicBezTo>
                    <a:cubicBezTo>
                      <a:pt x="246765" y="164492"/>
                      <a:pt x="246400" y="170002"/>
                      <a:pt x="245642" y="175465"/>
                    </a:cubicBezTo>
                    <a:cubicBezTo>
                      <a:pt x="245642" y="175502"/>
                      <a:pt x="245613" y="175531"/>
                      <a:pt x="245577" y="175531"/>
                    </a:cubicBezTo>
                    <a:cubicBezTo>
                      <a:pt x="245540" y="175531"/>
                      <a:pt x="245511" y="175502"/>
                      <a:pt x="245511" y="175465"/>
                    </a:cubicBezTo>
                    <a:cubicBezTo>
                      <a:pt x="244936" y="174145"/>
                      <a:pt x="243978" y="173029"/>
                      <a:pt x="242761" y="172258"/>
                    </a:cubicBezTo>
                    <a:cubicBezTo>
                      <a:pt x="240086" y="161107"/>
                      <a:pt x="236525" y="150188"/>
                      <a:pt x="232115" y="139602"/>
                    </a:cubicBezTo>
                    <a:cubicBezTo>
                      <a:pt x="223707" y="122443"/>
                      <a:pt x="212053" y="107075"/>
                      <a:pt x="197798" y="94349"/>
                    </a:cubicBezTo>
                    <a:cubicBezTo>
                      <a:pt x="196357" y="93063"/>
                      <a:pt x="194456" y="92416"/>
                      <a:pt x="192530" y="92557"/>
                    </a:cubicBezTo>
                    <a:cubicBezTo>
                      <a:pt x="190607" y="92682"/>
                      <a:pt x="188813" y="93567"/>
                      <a:pt x="187544" y="95017"/>
                    </a:cubicBezTo>
                    <a:cubicBezTo>
                      <a:pt x="174990" y="108473"/>
                      <a:pt x="160989" y="120502"/>
                      <a:pt x="145796" y="130887"/>
                    </a:cubicBezTo>
                    <a:cubicBezTo>
                      <a:pt x="131118" y="140244"/>
                      <a:pt x="115344" y="147758"/>
                      <a:pt x="98830" y="153260"/>
                    </a:cubicBezTo>
                    <a:cubicBezTo>
                      <a:pt x="98743" y="153260"/>
                      <a:pt x="98707" y="153260"/>
                      <a:pt x="98750" y="153165"/>
                    </a:cubicBezTo>
                    <a:cubicBezTo>
                      <a:pt x="100119" y="150543"/>
                      <a:pt x="101330" y="147840"/>
                      <a:pt x="102378" y="145074"/>
                    </a:cubicBezTo>
                    <a:cubicBezTo>
                      <a:pt x="105712" y="134994"/>
                      <a:pt x="108247" y="124667"/>
                      <a:pt x="109962" y="114189"/>
                    </a:cubicBezTo>
                    <a:cubicBezTo>
                      <a:pt x="110616" y="110235"/>
                      <a:pt x="107941" y="106499"/>
                      <a:pt x="103987" y="105845"/>
                    </a:cubicBezTo>
                    <a:cubicBezTo>
                      <a:pt x="101318" y="105404"/>
                      <a:pt x="98626" y="106483"/>
                      <a:pt x="97001" y="108645"/>
                    </a:cubicBezTo>
                    <a:cubicBezTo>
                      <a:pt x="86906" y="121872"/>
                      <a:pt x="74736" y="133377"/>
                      <a:pt x="60964" y="142715"/>
                    </a:cubicBezTo>
                    <a:cubicBezTo>
                      <a:pt x="52985" y="147583"/>
                      <a:pt x="44249" y="151080"/>
                      <a:pt x="35115" y="153064"/>
                    </a:cubicBezTo>
                    <a:cubicBezTo>
                      <a:pt x="32808" y="153434"/>
                      <a:pt x="30820" y="154892"/>
                      <a:pt x="29774" y="156982"/>
                    </a:cubicBezTo>
                    <a:lnTo>
                      <a:pt x="17293" y="181996"/>
                    </a:lnTo>
                    <a:lnTo>
                      <a:pt x="16567" y="181996"/>
                    </a:lnTo>
                    <a:cubicBezTo>
                      <a:pt x="4595" y="118946"/>
                      <a:pt x="46003" y="58128"/>
                      <a:pt x="109054" y="46157"/>
                    </a:cubicBezTo>
                    <a:cubicBezTo>
                      <a:pt x="116166" y="44807"/>
                      <a:pt x="123390" y="44124"/>
                      <a:pt x="130629" y="44117"/>
                    </a:cubicBezTo>
                    <a:close/>
                  </a:path>
                </a:pathLst>
              </a:custGeom>
              <a:solidFill>
                <a:srgbClr val="000000"/>
              </a:solidFill>
              <a:ln w="7243" cap="flat">
                <a:noFill/>
                <a:prstDash val="solid"/>
                <a:miter/>
              </a:ln>
            </p:spPr>
            <p:txBody>
              <a:bodyPr rtlCol="0" anchor="ctr"/>
              <a:lstStyle/>
              <a:p>
                <a:endParaRPr lang="ja-JP" altLang="en-US">
                  <a:solidFill>
                    <a:schemeClr val="bg2">
                      <a:lumMod val="25000"/>
                    </a:schemeClr>
                  </a:solidFill>
                </a:endParaRPr>
              </a:p>
            </p:txBody>
          </p:sp>
          <p:sp>
            <p:nvSpPr>
              <p:cNvPr id="126" name="フリーフォーム: 図形 125">
                <a:extLst>
                  <a:ext uri="{FF2B5EF4-FFF2-40B4-BE49-F238E27FC236}">
                    <a16:creationId xmlns:a16="http://schemas.microsoft.com/office/drawing/2014/main" id="{56CC5999-24B1-E8E3-6489-92D6061A0BC7}"/>
                  </a:ext>
                </a:extLst>
              </p:cNvPr>
              <p:cNvSpPr/>
              <p:nvPr/>
            </p:nvSpPr>
            <p:spPr>
              <a:xfrm>
                <a:off x="7970801" y="5356713"/>
                <a:ext cx="377354" cy="199919"/>
              </a:xfrm>
              <a:custGeom>
                <a:avLst/>
                <a:gdLst>
                  <a:gd name="connsiteX0" fmla="*/ 346556 w 377354"/>
                  <a:gd name="connsiteY0" fmla="*/ 53180 h 199919"/>
                  <a:gd name="connsiteX1" fmla="*/ 226093 w 377354"/>
                  <a:gd name="connsiteY1" fmla="*/ 118 h 199919"/>
                  <a:gd name="connsiteX2" fmla="*/ 217657 w 377354"/>
                  <a:gd name="connsiteY2" fmla="*/ 5962 h 199919"/>
                  <a:gd name="connsiteX3" fmla="*/ 217567 w 377354"/>
                  <a:gd name="connsiteY3" fmla="*/ 6649 h 199919"/>
                  <a:gd name="connsiteX4" fmla="*/ 188677 w 377354"/>
                  <a:gd name="connsiteY4" fmla="*/ 33013 h 199919"/>
                  <a:gd name="connsiteX5" fmla="*/ 188677 w 377354"/>
                  <a:gd name="connsiteY5" fmla="*/ 33013 h 199919"/>
                  <a:gd name="connsiteX6" fmla="*/ 159650 w 377354"/>
                  <a:gd name="connsiteY6" fmla="*/ 6526 h 199919"/>
                  <a:gd name="connsiteX7" fmla="*/ 151698 w 377354"/>
                  <a:gd name="connsiteY7" fmla="*/ 38 h 199919"/>
                  <a:gd name="connsiteX8" fmla="*/ 151174 w 377354"/>
                  <a:gd name="connsiteY8" fmla="*/ 111 h 199919"/>
                  <a:gd name="connsiteX9" fmla="*/ 30842 w 377354"/>
                  <a:gd name="connsiteY9" fmla="*/ 53180 h 199919"/>
                  <a:gd name="connsiteX10" fmla="*/ 1 w 377354"/>
                  <a:gd name="connsiteY10" fmla="*/ 116328 h 199919"/>
                  <a:gd name="connsiteX11" fmla="*/ 1 w 377354"/>
                  <a:gd name="connsiteY11" fmla="*/ 199919 h 199919"/>
                  <a:gd name="connsiteX12" fmla="*/ 14514 w 377354"/>
                  <a:gd name="connsiteY12" fmla="*/ 199919 h 199919"/>
                  <a:gd name="connsiteX13" fmla="*/ 14514 w 377354"/>
                  <a:gd name="connsiteY13" fmla="*/ 116328 h 199919"/>
                  <a:gd name="connsiteX14" fmla="*/ 39572 w 377354"/>
                  <a:gd name="connsiteY14" fmla="*/ 64747 h 199919"/>
                  <a:gd name="connsiteX15" fmla="*/ 113149 w 377354"/>
                  <a:gd name="connsiteY15" fmla="*/ 25321 h 199919"/>
                  <a:gd name="connsiteX16" fmla="*/ 101741 w 377354"/>
                  <a:gd name="connsiteY16" fmla="*/ 82359 h 199919"/>
                  <a:gd name="connsiteX17" fmla="*/ 107436 w 377354"/>
                  <a:gd name="connsiteY17" fmla="*/ 90897 h 199919"/>
                  <a:gd name="connsiteX18" fmla="*/ 112329 w 377354"/>
                  <a:gd name="connsiteY18" fmla="*/ 90153 h 199919"/>
                  <a:gd name="connsiteX19" fmla="*/ 181421 w 377354"/>
                  <a:gd name="connsiteY19" fmla="*/ 52497 h 199919"/>
                  <a:gd name="connsiteX20" fmla="*/ 181421 w 377354"/>
                  <a:gd name="connsiteY20" fmla="*/ 199919 h 199919"/>
                  <a:gd name="connsiteX21" fmla="*/ 195934 w 377354"/>
                  <a:gd name="connsiteY21" fmla="*/ 199919 h 199919"/>
                  <a:gd name="connsiteX22" fmla="*/ 195934 w 377354"/>
                  <a:gd name="connsiteY22" fmla="*/ 52497 h 199919"/>
                  <a:gd name="connsiteX23" fmla="*/ 265026 w 377354"/>
                  <a:gd name="connsiteY23" fmla="*/ 90182 h 199919"/>
                  <a:gd name="connsiteX24" fmla="*/ 268502 w 377354"/>
                  <a:gd name="connsiteY24" fmla="*/ 91067 h 199919"/>
                  <a:gd name="connsiteX25" fmla="*/ 275760 w 377354"/>
                  <a:gd name="connsiteY25" fmla="*/ 83812 h 199919"/>
                  <a:gd name="connsiteX26" fmla="*/ 275614 w 377354"/>
                  <a:gd name="connsiteY26" fmla="*/ 82359 h 199919"/>
                  <a:gd name="connsiteX27" fmla="*/ 264257 w 377354"/>
                  <a:gd name="connsiteY27" fmla="*/ 25560 h 199919"/>
                  <a:gd name="connsiteX28" fmla="*/ 337790 w 377354"/>
                  <a:gd name="connsiteY28" fmla="*/ 64747 h 199919"/>
                  <a:gd name="connsiteX29" fmla="*/ 362840 w 377354"/>
                  <a:gd name="connsiteY29" fmla="*/ 116328 h 199919"/>
                  <a:gd name="connsiteX30" fmla="*/ 362840 w 377354"/>
                  <a:gd name="connsiteY30" fmla="*/ 199919 h 199919"/>
                  <a:gd name="connsiteX31" fmla="*/ 377354 w 377354"/>
                  <a:gd name="connsiteY31" fmla="*/ 199919 h 199919"/>
                  <a:gd name="connsiteX32" fmla="*/ 377354 w 377354"/>
                  <a:gd name="connsiteY32" fmla="*/ 116328 h 199919"/>
                  <a:gd name="connsiteX33" fmla="*/ 346556 w 377354"/>
                  <a:gd name="connsiteY33" fmla="*/ 53180 h 199919"/>
                  <a:gd name="connsiteX34" fmla="*/ 128968 w 377354"/>
                  <a:gd name="connsiteY34" fmla="*/ 20212 h 199919"/>
                  <a:gd name="connsiteX35" fmla="*/ 146690 w 377354"/>
                  <a:gd name="connsiteY35" fmla="*/ 15742 h 199919"/>
                  <a:gd name="connsiteX36" fmla="*/ 169084 w 377354"/>
                  <a:gd name="connsiteY36" fmla="*/ 42686 h 199919"/>
                  <a:gd name="connsiteX37" fmla="*/ 119135 w 377354"/>
                  <a:gd name="connsiteY37" fmla="*/ 69928 h 199919"/>
                  <a:gd name="connsiteX38" fmla="*/ 119039 w 377354"/>
                  <a:gd name="connsiteY38" fmla="*/ 69893 h 199919"/>
                  <a:gd name="connsiteX39" fmla="*/ 119034 w 377354"/>
                  <a:gd name="connsiteY39" fmla="*/ 69848 h 199919"/>
                  <a:gd name="connsiteX40" fmla="*/ 258205 w 377354"/>
                  <a:gd name="connsiteY40" fmla="*/ 69928 h 199919"/>
                  <a:gd name="connsiteX41" fmla="*/ 208438 w 377354"/>
                  <a:gd name="connsiteY41" fmla="*/ 42781 h 199919"/>
                  <a:gd name="connsiteX42" fmla="*/ 230607 w 377354"/>
                  <a:gd name="connsiteY42" fmla="*/ 15807 h 199919"/>
                  <a:gd name="connsiteX43" fmla="*/ 248422 w 377354"/>
                  <a:gd name="connsiteY43" fmla="*/ 20415 h 199919"/>
                  <a:gd name="connsiteX44" fmla="*/ 258342 w 377354"/>
                  <a:gd name="connsiteY44" fmla="*/ 69848 h 199919"/>
                  <a:gd name="connsiteX45" fmla="*/ 258313 w 377354"/>
                  <a:gd name="connsiteY45" fmla="*/ 69957 h 199919"/>
                  <a:gd name="connsiteX46" fmla="*/ 258205 w 377354"/>
                  <a:gd name="connsiteY46" fmla="*/ 69928 h 19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7354" h="199919">
                    <a:moveTo>
                      <a:pt x="346556" y="53180"/>
                    </a:moveTo>
                    <a:cubicBezTo>
                      <a:pt x="310946" y="26584"/>
                      <a:pt x="269752" y="8438"/>
                      <a:pt x="226093" y="118"/>
                    </a:cubicBezTo>
                    <a:cubicBezTo>
                      <a:pt x="222150" y="-598"/>
                      <a:pt x="218373" y="2019"/>
                      <a:pt x="217657" y="5962"/>
                    </a:cubicBezTo>
                    <a:cubicBezTo>
                      <a:pt x="217617" y="6190"/>
                      <a:pt x="217586" y="6419"/>
                      <a:pt x="217567" y="6649"/>
                    </a:cubicBezTo>
                    <a:cubicBezTo>
                      <a:pt x="216277" y="21622"/>
                      <a:pt x="203705" y="33095"/>
                      <a:pt x="188677" y="33013"/>
                    </a:cubicBezTo>
                    <a:lnTo>
                      <a:pt x="188677" y="33013"/>
                    </a:lnTo>
                    <a:cubicBezTo>
                      <a:pt x="173691" y="32805"/>
                      <a:pt x="161225" y="21430"/>
                      <a:pt x="159650" y="6526"/>
                    </a:cubicBezTo>
                    <a:cubicBezTo>
                      <a:pt x="159246" y="2538"/>
                      <a:pt x="155686" y="-366"/>
                      <a:pt x="151698" y="38"/>
                    </a:cubicBezTo>
                    <a:cubicBezTo>
                      <a:pt x="151523" y="56"/>
                      <a:pt x="151348" y="80"/>
                      <a:pt x="151174" y="111"/>
                    </a:cubicBezTo>
                    <a:cubicBezTo>
                      <a:pt x="107516" y="8311"/>
                      <a:pt x="66338" y="26472"/>
                      <a:pt x="30842" y="53180"/>
                    </a:cubicBezTo>
                    <a:cubicBezTo>
                      <a:pt x="11297" y="68284"/>
                      <a:pt x="-104" y="91627"/>
                      <a:pt x="1" y="116328"/>
                    </a:cubicBezTo>
                    <a:lnTo>
                      <a:pt x="1" y="199919"/>
                    </a:lnTo>
                    <a:lnTo>
                      <a:pt x="14514" y="199919"/>
                    </a:lnTo>
                    <a:lnTo>
                      <a:pt x="14514" y="116328"/>
                    </a:lnTo>
                    <a:cubicBezTo>
                      <a:pt x="14392" y="96173"/>
                      <a:pt x="23653" y="77109"/>
                      <a:pt x="39572" y="64747"/>
                    </a:cubicBezTo>
                    <a:cubicBezTo>
                      <a:pt x="61973" y="47976"/>
                      <a:pt x="86778" y="34684"/>
                      <a:pt x="113149" y="25321"/>
                    </a:cubicBezTo>
                    <a:lnTo>
                      <a:pt x="101741" y="82359"/>
                    </a:lnTo>
                    <a:cubicBezTo>
                      <a:pt x="100956" y="86289"/>
                      <a:pt x="103506" y="90112"/>
                      <a:pt x="107436" y="90897"/>
                    </a:cubicBezTo>
                    <a:cubicBezTo>
                      <a:pt x="109104" y="91230"/>
                      <a:pt x="110835" y="90966"/>
                      <a:pt x="112329" y="90153"/>
                    </a:cubicBezTo>
                    <a:lnTo>
                      <a:pt x="181421" y="52497"/>
                    </a:lnTo>
                    <a:lnTo>
                      <a:pt x="181421" y="199919"/>
                    </a:lnTo>
                    <a:lnTo>
                      <a:pt x="195934" y="199919"/>
                    </a:lnTo>
                    <a:lnTo>
                      <a:pt x="195934" y="52497"/>
                    </a:lnTo>
                    <a:lnTo>
                      <a:pt x="265026" y="90182"/>
                    </a:lnTo>
                    <a:cubicBezTo>
                      <a:pt x="266093" y="90760"/>
                      <a:pt x="267288" y="91065"/>
                      <a:pt x="268502" y="91067"/>
                    </a:cubicBezTo>
                    <a:cubicBezTo>
                      <a:pt x="272510" y="91068"/>
                      <a:pt x="275760" y="87820"/>
                      <a:pt x="275760" y="83812"/>
                    </a:cubicBezTo>
                    <a:cubicBezTo>
                      <a:pt x="275760" y="83324"/>
                      <a:pt x="275712" y="82837"/>
                      <a:pt x="275614" y="82359"/>
                    </a:cubicBezTo>
                    <a:lnTo>
                      <a:pt x="264257" y="25560"/>
                    </a:lnTo>
                    <a:cubicBezTo>
                      <a:pt x="290578" y="34897"/>
                      <a:pt x="315361" y="48105"/>
                      <a:pt x="337790" y="64747"/>
                    </a:cubicBezTo>
                    <a:cubicBezTo>
                      <a:pt x="353704" y="77112"/>
                      <a:pt x="362962" y="96175"/>
                      <a:pt x="362840" y="116328"/>
                    </a:cubicBezTo>
                    <a:lnTo>
                      <a:pt x="362840" y="199919"/>
                    </a:lnTo>
                    <a:lnTo>
                      <a:pt x="377354" y="199919"/>
                    </a:lnTo>
                    <a:lnTo>
                      <a:pt x="377354" y="116328"/>
                    </a:lnTo>
                    <a:cubicBezTo>
                      <a:pt x="377466" y="91635"/>
                      <a:pt x="366083" y="68295"/>
                      <a:pt x="346556" y="53180"/>
                    </a:cubicBezTo>
                    <a:close/>
                    <a:moveTo>
                      <a:pt x="128968" y="20212"/>
                    </a:moveTo>
                    <a:cubicBezTo>
                      <a:pt x="134890" y="18514"/>
                      <a:pt x="140804" y="16961"/>
                      <a:pt x="146690" y="15742"/>
                    </a:cubicBezTo>
                    <a:cubicBezTo>
                      <a:pt x="150168" y="27400"/>
                      <a:pt x="158258" y="37133"/>
                      <a:pt x="169084" y="42686"/>
                    </a:cubicBezTo>
                    <a:lnTo>
                      <a:pt x="119135" y="69928"/>
                    </a:lnTo>
                    <a:cubicBezTo>
                      <a:pt x="119099" y="69945"/>
                      <a:pt x="119056" y="69929"/>
                      <a:pt x="119039" y="69893"/>
                    </a:cubicBezTo>
                    <a:cubicBezTo>
                      <a:pt x="119033" y="69879"/>
                      <a:pt x="119031" y="69864"/>
                      <a:pt x="119034" y="69848"/>
                    </a:cubicBezTo>
                    <a:close/>
                    <a:moveTo>
                      <a:pt x="258205" y="69928"/>
                    </a:moveTo>
                    <a:lnTo>
                      <a:pt x="208438" y="42781"/>
                    </a:lnTo>
                    <a:cubicBezTo>
                      <a:pt x="219302" y="37319"/>
                      <a:pt x="227353" y="27523"/>
                      <a:pt x="230607" y="15807"/>
                    </a:cubicBezTo>
                    <a:cubicBezTo>
                      <a:pt x="236507" y="17077"/>
                      <a:pt x="242465" y="18710"/>
                      <a:pt x="248422" y="20415"/>
                    </a:cubicBezTo>
                    <a:lnTo>
                      <a:pt x="258342" y="69848"/>
                    </a:lnTo>
                    <a:cubicBezTo>
                      <a:pt x="258364" y="69886"/>
                      <a:pt x="258351" y="69935"/>
                      <a:pt x="258313" y="69957"/>
                    </a:cubicBezTo>
                    <a:cubicBezTo>
                      <a:pt x="258276" y="69979"/>
                      <a:pt x="258226" y="69966"/>
                      <a:pt x="258205" y="69928"/>
                    </a:cubicBezTo>
                    <a:close/>
                  </a:path>
                </a:pathLst>
              </a:custGeom>
              <a:solidFill>
                <a:srgbClr val="000000"/>
              </a:solidFill>
              <a:ln w="7243" cap="flat">
                <a:noFill/>
                <a:prstDash val="solid"/>
                <a:miter/>
              </a:ln>
            </p:spPr>
            <p:txBody>
              <a:bodyPr rtlCol="0" anchor="ctr"/>
              <a:lstStyle/>
              <a:p>
                <a:endParaRPr lang="ja-JP" altLang="en-US">
                  <a:solidFill>
                    <a:schemeClr val="bg2">
                      <a:lumMod val="25000"/>
                    </a:schemeClr>
                  </a:solidFill>
                </a:endParaRPr>
              </a:p>
            </p:txBody>
          </p:sp>
        </p:grpSp>
        <p:grpSp>
          <p:nvGrpSpPr>
            <p:cNvPr id="127" name="グラフィックス 122" descr="女性のプロフィール 枠線">
              <a:extLst>
                <a:ext uri="{FF2B5EF4-FFF2-40B4-BE49-F238E27FC236}">
                  <a16:creationId xmlns:a16="http://schemas.microsoft.com/office/drawing/2014/main" id="{53D8AC78-11F4-D246-A786-EF6C9B2A960A}"/>
                </a:ext>
              </a:extLst>
            </p:cNvPr>
            <p:cNvGrpSpPr/>
            <p:nvPr/>
          </p:nvGrpSpPr>
          <p:grpSpPr>
            <a:xfrm>
              <a:off x="7476730" y="4793749"/>
              <a:ext cx="609600" cy="719040"/>
              <a:chOff x="7476730" y="4793749"/>
              <a:chExt cx="609600" cy="719040"/>
            </a:xfrm>
            <a:solidFill>
              <a:srgbClr val="000000"/>
            </a:solidFill>
          </p:grpSpPr>
          <p:sp>
            <p:nvSpPr>
              <p:cNvPr id="128" name="フリーフォーム: 図形 127">
                <a:extLst>
                  <a:ext uri="{FF2B5EF4-FFF2-40B4-BE49-F238E27FC236}">
                    <a16:creationId xmlns:a16="http://schemas.microsoft.com/office/drawing/2014/main" id="{6C30027B-5F96-D2B0-160C-0B203974C8E1}"/>
                  </a:ext>
                </a:extLst>
              </p:cNvPr>
              <p:cNvSpPr/>
              <p:nvPr/>
            </p:nvSpPr>
            <p:spPr>
              <a:xfrm>
                <a:off x="7574781" y="4793749"/>
                <a:ext cx="413222" cy="427995"/>
              </a:xfrm>
              <a:custGeom>
                <a:avLst/>
                <a:gdLst>
                  <a:gd name="connsiteX0" fmla="*/ 9514 w 413222"/>
                  <a:gd name="connsiteY0" fmla="*/ 427995 h 427995"/>
                  <a:gd name="connsiteX1" fmla="*/ 9657 w 413222"/>
                  <a:gd name="connsiteY1" fmla="*/ 427995 h 427995"/>
                  <a:gd name="connsiteX2" fmla="*/ 114203 w 413222"/>
                  <a:gd name="connsiteY2" fmla="*/ 409031 h 427995"/>
                  <a:gd name="connsiteX3" fmla="*/ 115061 w 413222"/>
                  <a:gd name="connsiteY3" fmla="*/ 408516 h 427995"/>
                  <a:gd name="connsiteX4" fmla="*/ 154199 w 413222"/>
                  <a:gd name="connsiteY4" fmla="*/ 374808 h 427995"/>
                  <a:gd name="connsiteX5" fmla="*/ 160571 w 413222"/>
                  <a:gd name="connsiteY5" fmla="*/ 368769 h 427995"/>
                  <a:gd name="connsiteX6" fmla="*/ 199538 w 413222"/>
                  <a:gd name="connsiteY6" fmla="*/ 375970 h 427995"/>
                  <a:gd name="connsiteX7" fmla="*/ 206863 w 413222"/>
                  <a:gd name="connsiteY7" fmla="*/ 376141 h 427995"/>
                  <a:gd name="connsiteX8" fmla="*/ 245915 w 413222"/>
                  <a:gd name="connsiteY8" fmla="*/ 370978 h 427995"/>
                  <a:gd name="connsiteX9" fmla="*/ 251316 w 413222"/>
                  <a:gd name="connsiteY9" fmla="*/ 376055 h 427995"/>
                  <a:gd name="connsiteX10" fmla="*/ 288016 w 413222"/>
                  <a:gd name="connsiteY10" fmla="*/ 407993 h 427995"/>
                  <a:gd name="connsiteX11" fmla="*/ 405916 w 413222"/>
                  <a:gd name="connsiteY11" fmla="*/ 411555 h 427995"/>
                  <a:gd name="connsiteX12" fmla="*/ 413088 w 413222"/>
                  <a:gd name="connsiteY12" fmla="*/ 403935 h 427995"/>
                  <a:gd name="connsiteX13" fmla="*/ 408831 w 413222"/>
                  <a:gd name="connsiteY13" fmla="*/ 394229 h 427995"/>
                  <a:gd name="connsiteX14" fmla="*/ 376912 w 413222"/>
                  <a:gd name="connsiteY14" fmla="*/ 332021 h 427995"/>
                  <a:gd name="connsiteX15" fmla="*/ 387390 w 413222"/>
                  <a:gd name="connsiteY15" fmla="*/ 250373 h 427995"/>
                  <a:gd name="connsiteX16" fmla="*/ 402287 w 413222"/>
                  <a:gd name="connsiteY16" fmla="*/ 153932 h 427995"/>
                  <a:gd name="connsiteX17" fmla="*/ 357377 w 413222"/>
                  <a:gd name="connsiteY17" fmla="*/ 60787 h 427995"/>
                  <a:gd name="connsiteX18" fmla="*/ 307913 w 413222"/>
                  <a:gd name="connsiteY18" fmla="*/ 57806 h 427995"/>
                  <a:gd name="connsiteX19" fmla="*/ 228761 w 413222"/>
                  <a:gd name="connsiteY19" fmla="*/ 7152 h 427995"/>
                  <a:gd name="connsiteX20" fmla="*/ 75694 w 413222"/>
                  <a:gd name="connsiteY20" fmla="*/ 26888 h 427995"/>
                  <a:gd name="connsiteX21" fmla="*/ 15810 w 413222"/>
                  <a:gd name="connsiteY21" fmla="*/ 174954 h 427995"/>
                  <a:gd name="connsiteX22" fmla="*/ 19830 w 413222"/>
                  <a:gd name="connsiteY22" fmla="*/ 283606 h 427995"/>
                  <a:gd name="connsiteX23" fmla="*/ 21211 w 413222"/>
                  <a:gd name="connsiteY23" fmla="*/ 364397 h 427995"/>
                  <a:gd name="connsiteX24" fmla="*/ 1856 w 413222"/>
                  <a:gd name="connsiteY24" fmla="*/ 412822 h 427995"/>
                  <a:gd name="connsiteX25" fmla="*/ 3877 w 413222"/>
                  <a:gd name="connsiteY25" fmla="*/ 426140 h 427995"/>
                  <a:gd name="connsiteX26" fmla="*/ 9476 w 413222"/>
                  <a:gd name="connsiteY26" fmla="*/ 427995 h 427995"/>
                  <a:gd name="connsiteX27" fmla="*/ 200414 w 413222"/>
                  <a:gd name="connsiteY27" fmla="*/ 356939 h 427995"/>
                  <a:gd name="connsiteX28" fmla="*/ 73656 w 413222"/>
                  <a:gd name="connsiteY28" fmla="*/ 230980 h 427995"/>
                  <a:gd name="connsiteX29" fmla="*/ 73656 w 413222"/>
                  <a:gd name="connsiteY29" fmla="*/ 217150 h 427995"/>
                  <a:gd name="connsiteX30" fmla="*/ 91591 w 413222"/>
                  <a:gd name="connsiteY30" fmla="*/ 199405 h 427995"/>
                  <a:gd name="connsiteX31" fmla="*/ 112051 w 413222"/>
                  <a:gd name="connsiteY31" fmla="*/ 197500 h 427995"/>
                  <a:gd name="connsiteX32" fmla="*/ 201776 w 413222"/>
                  <a:gd name="connsiteY32" fmla="*/ 172173 h 427995"/>
                  <a:gd name="connsiteX33" fmla="*/ 288387 w 413222"/>
                  <a:gd name="connsiteY33" fmla="*/ 112994 h 427995"/>
                  <a:gd name="connsiteX34" fmla="*/ 303913 w 413222"/>
                  <a:gd name="connsiteY34" fmla="*/ 154856 h 427995"/>
                  <a:gd name="connsiteX35" fmla="*/ 304522 w 413222"/>
                  <a:gd name="connsiteY35" fmla="*/ 155733 h 427995"/>
                  <a:gd name="connsiteX36" fmla="*/ 317486 w 413222"/>
                  <a:gd name="connsiteY36" fmla="*/ 167505 h 427995"/>
                  <a:gd name="connsiteX37" fmla="*/ 319039 w 413222"/>
                  <a:gd name="connsiteY37" fmla="*/ 168677 h 427995"/>
                  <a:gd name="connsiteX38" fmla="*/ 323982 w 413222"/>
                  <a:gd name="connsiteY38" fmla="*/ 173344 h 427995"/>
                  <a:gd name="connsiteX39" fmla="*/ 339403 w 413222"/>
                  <a:gd name="connsiteY39" fmla="*/ 209787 h 427995"/>
                  <a:gd name="connsiteX40" fmla="*/ 340098 w 413222"/>
                  <a:gd name="connsiteY40" fmla="*/ 223741 h 427995"/>
                  <a:gd name="connsiteX41" fmla="*/ 206746 w 413222"/>
                  <a:gd name="connsiteY41" fmla="*/ 357089 h 427995"/>
                  <a:gd name="connsiteX42" fmla="*/ 200414 w 413222"/>
                  <a:gd name="connsiteY42" fmla="*/ 356939 h 427995"/>
                  <a:gd name="connsiteX43" fmla="*/ 38851 w 413222"/>
                  <a:gd name="connsiteY43" fmla="*/ 282396 h 427995"/>
                  <a:gd name="connsiteX44" fmla="*/ 34860 w 413222"/>
                  <a:gd name="connsiteY44" fmla="*/ 175125 h 427995"/>
                  <a:gd name="connsiteX45" fmla="*/ 85600 w 413222"/>
                  <a:gd name="connsiteY45" fmla="*/ 43157 h 427995"/>
                  <a:gd name="connsiteX46" fmla="*/ 223389 w 413222"/>
                  <a:gd name="connsiteY46" fmla="*/ 25402 h 427995"/>
                  <a:gd name="connsiteX47" fmla="*/ 295245 w 413222"/>
                  <a:gd name="connsiteY47" fmla="*/ 73027 h 427995"/>
                  <a:gd name="connsiteX48" fmla="*/ 306427 w 413222"/>
                  <a:gd name="connsiteY48" fmla="*/ 77694 h 427995"/>
                  <a:gd name="connsiteX49" fmla="*/ 348871 w 413222"/>
                  <a:gd name="connsiteY49" fmla="*/ 77780 h 427995"/>
                  <a:gd name="connsiteX50" fmla="*/ 383161 w 413222"/>
                  <a:gd name="connsiteY50" fmla="*/ 153808 h 427995"/>
                  <a:gd name="connsiteX51" fmla="*/ 368711 w 413222"/>
                  <a:gd name="connsiteY51" fmla="*/ 246201 h 427995"/>
                  <a:gd name="connsiteX52" fmla="*/ 358405 w 413222"/>
                  <a:gd name="connsiteY52" fmla="*/ 336688 h 427995"/>
                  <a:gd name="connsiteX53" fmla="*/ 384513 w 413222"/>
                  <a:gd name="connsiteY53" fmla="*/ 396296 h 427995"/>
                  <a:gd name="connsiteX54" fmla="*/ 299141 w 413222"/>
                  <a:gd name="connsiteY54" fmla="*/ 392581 h 427995"/>
                  <a:gd name="connsiteX55" fmla="*/ 266270 w 413222"/>
                  <a:gd name="connsiteY55" fmla="*/ 364006 h 427995"/>
                  <a:gd name="connsiteX56" fmla="*/ 359148 w 413222"/>
                  <a:gd name="connsiteY56" fmla="*/ 223741 h 427995"/>
                  <a:gd name="connsiteX57" fmla="*/ 358329 w 413222"/>
                  <a:gd name="connsiteY57" fmla="*/ 207796 h 427995"/>
                  <a:gd name="connsiteX58" fmla="*/ 338127 w 413222"/>
                  <a:gd name="connsiteY58" fmla="*/ 160590 h 427995"/>
                  <a:gd name="connsiteX59" fmla="*/ 330507 w 413222"/>
                  <a:gd name="connsiteY59" fmla="*/ 153456 h 427995"/>
                  <a:gd name="connsiteX60" fmla="*/ 328878 w 413222"/>
                  <a:gd name="connsiteY60" fmla="*/ 152237 h 427995"/>
                  <a:gd name="connsiteX61" fmla="*/ 319829 w 413222"/>
                  <a:gd name="connsiteY61" fmla="*/ 144379 h 427995"/>
                  <a:gd name="connsiteX62" fmla="*/ 306942 w 413222"/>
                  <a:gd name="connsiteY62" fmla="*/ 108412 h 427995"/>
                  <a:gd name="connsiteX63" fmla="*/ 286394 w 413222"/>
                  <a:gd name="connsiteY63" fmla="*/ 93154 h 427995"/>
                  <a:gd name="connsiteX64" fmla="*/ 276576 w 413222"/>
                  <a:gd name="connsiteY64" fmla="*/ 97935 h 427995"/>
                  <a:gd name="connsiteX65" fmla="*/ 193613 w 413222"/>
                  <a:gd name="connsiteY65" fmla="*/ 154904 h 427995"/>
                  <a:gd name="connsiteX66" fmla="*/ 109136 w 413222"/>
                  <a:gd name="connsiteY66" fmla="*/ 178631 h 427995"/>
                  <a:gd name="connsiteX67" fmla="*/ 91105 w 413222"/>
                  <a:gd name="connsiteY67" fmla="*/ 180336 h 427995"/>
                  <a:gd name="connsiteX68" fmla="*/ 54606 w 413222"/>
                  <a:gd name="connsiteY68" fmla="*/ 216188 h 427995"/>
                  <a:gd name="connsiteX69" fmla="*/ 54606 w 413222"/>
                  <a:gd name="connsiteY69" fmla="*/ 216188 h 427995"/>
                  <a:gd name="connsiteX70" fmla="*/ 54606 w 413222"/>
                  <a:gd name="connsiteY70" fmla="*/ 231952 h 427995"/>
                  <a:gd name="connsiteX71" fmla="*/ 141169 w 413222"/>
                  <a:gd name="connsiteY71" fmla="*/ 360901 h 427995"/>
                  <a:gd name="connsiteX72" fmla="*/ 141064 w 413222"/>
                  <a:gd name="connsiteY72" fmla="*/ 361006 h 427995"/>
                  <a:gd name="connsiteX73" fmla="*/ 104869 w 413222"/>
                  <a:gd name="connsiteY73" fmla="*/ 392438 h 427995"/>
                  <a:gd name="connsiteX74" fmla="*/ 27183 w 413222"/>
                  <a:gd name="connsiteY74" fmla="*/ 408145 h 427995"/>
                  <a:gd name="connsiteX75" fmla="*/ 40061 w 413222"/>
                  <a:gd name="connsiteY75" fmla="*/ 367016 h 427995"/>
                  <a:gd name="connsiteX76" fmla="*/ 38851 w 413222"/>
                  <a:gd name="connsiteY76" fmla="*/ 282396 h 42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13222" h="427995">
                    <a:moveTo>
                      <a:pt x="9514" y="427995"/>
                    </a:moveTo>
                    <a:lnTo>
                      <a:pt x="9657" y="427995"/>
                    </a:lnTo>
                    <a:cubicBezTo>
                      <a:pt x="12515" y="427995"/>
                      <a:pt x="80656" y="426757"/>
                      <a:pt x="114203" y="409031"/>
                    </a:cubicBezTo>
                    <a:cubicBezTo>
                      <a:pt x="114489" y="408869"/>
                      <a:pt x="114784" y="408697"/>
                      <a:pt x="115061" y="408516"/>
                    </a:cubicBezTo>
                    <a:cubicBezTo>
                      <a:pt x="128964" y="398316"/>
                      <a:pt x="142050" y="387045"/>
                      <a:pt x="154199" y="374808"/>
                    </a:cubicBezTo>
                    <a:cubicBezTo>
                      <a:pt x="156390" y="372722"/>
                      <a:pt x="158504" y="370712"/>
                      <a:pt x="160571" y="368769"/>
                    </a:cubicBezTo>
                    <a:cubicBezTo>
                      <a:pt x="173179" y="372903"/>
                      <a:pt x="186285" y="375325"/>
                      <a:pt x="199538" y="375970"/>
                    </a:cubicBezTo>
                    <a:cubicBezTo>
                      <a:pt x="201986" y="376084"/>
                      <a:pt x="204434" y="376141"/>
                      <a:pt x="206863" y="376141"/>
                    </a:cubicBezTo>
                    <a:cubicBezTo>
                      <a:pt x="220048" y="376111"/>
                      <a:pt x="233174" y="374377"/>
                      <a:pt x="245915" y="370978"/>
                    </a:cubicBezTo>
                    <a:cubicBezTo>
                      <a:pt x="247658" y="372607"/>
                      <a:pt x="249420" y="374265"/>
                      <a:pt x="251316" y="376055"/>
                    </a:cubicBezTo>
                    <a:cubicBezTo>
                      <a:pt x="262889" y="387437"/>
                      <a:pt x="275145" y="398102"/>
                      <a:pt x="288016" y="407993"/>
                    </a:cubicBezTo>
                    <a:cubicBezTo>
                      <a:pt x="319181" y="430557"/>
                      <a:pt x="397125" y="413565"/>
                      <a:pt x="405916" y="411555"/>
                    </a:cubicBezTo>
                    <a:cubicBezTo>
                      <a:pt x="409613" y="410673"/>
                      <a:pt x="412432" y="407678"/>
                      <a:pt x="413088" y="403935"/>
                    </a:cubicBezTo>
                    <a:cubicBezTo>
                      <a:pt x="413727" y="400140"/>
                      <a:pt x="412055" y="396329"/>
                      <a:pt x="408831" y="394229"/>
                    </a:cubicBezTo>
                    <a:cubicBezTo>
                      <a:pt x="408631" y="394105"/>
                      <a:pt x="389324" y="381075"/>
                      <a:pt x="376912" y="332021"/>
                    </a:cubicBezTo>
                    <a:cubicBezTo>
                      <a:pt x="372845" y="316105"/>
                      <a:pt x="379894" y="284177"/>
                      <a:pt x="387390" y="250373"/>
                    </a:cubicBezTo>
                    <a:cubicBezTo>
                      <a:pt x="395576" y="218807"/>
                      <a:pt x="400567" y="186497"/>
                      <a:pt x="402287" y="153932"/>
                    </a:cubicBezTo>
                    <a:cubicBezTo>
                      <a:pt x="402287" y="105593"/>
                      <a:pt x="388000" y="75989"/>
                      <a:pt x="357377" y="60787"/>
                    </a:cubicBezTo>
                    <a:cubicBezTo>
                      <a:pt x="341603" y="54661"/>
                      <a:pt x="324309" y="53619"/>
                      <a:pt x="307913" y="57806"/>
                    </a:cubicBezTo>
                    <a:cubicBezTo>
                      <a:pt x="299341" y="46290"/>
                      <a:pt x="276538" y="22040"/>
                      <a:pt x="228761" y="7152"/>
                    </a:cubicBezTo>
                    <a:cubicBezTo>
                      <a:pt x="177155" y="-7041"/>
                      <a:pt x="122012" y="69"/>
                      <a:pt x="75694" y="26888"/>
                    </a:cubicBezTo>
                    <a:cubicBezTo>
                      <a:pt x="35822" y="52605"/>
                      <a:pt x="16696" y="81371"/>
                      <a:pt x="15810" y="174954"/>
                    </a:cubicBezTo>
                    <a:cubicBezTo>
                      <a:pt x="15448" y="214407"/>
                      <a:pt x="17772" y="251154"/>
                      <a:pt x="19830" y="283606"/>
                    </a:cubicBezTo>
                    <a:cubicBezTo>
                      <a:pt x="22602" y="310447"/>
                      <a:pt x="23064" y="337476"/>
                      <a:pt x="21211" y="364397"/>
                    </a:cubicBezTo>
                    <a:cubicBezTo>
                      <a:pt x="18992" y="381925"/>
                      <a:pt x="12330" y="398593"/>
                      <a:pt x="1856" y="412822"/>
                    </a:cubicBezTo>
                    <a:cubicBezTo>
                      <a:pt x="-1263" y="417058"/>
                      <a:pt x="-359" y="423020"/>
                      <a:pt x="3877" y="426140"/>
                    </a:cubicBezTo>
                    <a:cubicBezTo>
                      <a:pt x="5500" y="427335"/>
                      <a:pt x="7461" y="427985"/>
                      <a:pt x="9476" y="427995"/>
                    </a:cubicBezTo>
                    <a:close/>
                    <a:moveTo>
                      <a:pt x="200414" y="356939"/>
                    </a:moveTo>
                    <a:cubicBezTo>
                      <a:pt x="132307" y="353232"/>
                      <a:pt x="77792" y="299063"/>
                      <a:pt x="73656" y="230980"/>
                    </a:cubicBezTo>
                    <a:cubicBezTo>
                      <a:pt x="73422" y="226373"/>
                      <a:pt x="73422" y="221757"/>
                      <a:pt x="73656" y="217150"/>
                    </a:cubicBezTo>
                    <a:cubicBezTo>
                      <a:pt x="74101" y="207467"/>
                      <a:pt x="81904" y="199747"/>
                      <a:pt x="91591" y="199405"/>
                    </a:cubicBezTo>
                    <a:cubicBezTo>
                      <a:pt x="98450" y="199293"/>
                      <a:pt x="105290" y="198656"/>
                      <a:pt x="112051" y="197500"/>
                    </a:cubicBezTo>
                    <a:cubicBezTo>
                      <a:pt x="143020" y="193409"/>
                      <a:pt x="173238" y="184879"/>
                      <a:pt x="201776" y="172173"/>
                    </a:cubicBezTo>
                    <a:cubicBezTo>
                      <a:pt x="233151" y="156387"/>
                      <a:pt x="262278" y="136485"/>
                      <a:pt x="288387" y="112994"/>
                    </a:cubicBezTo>
                    <a:cubicBezTo>
                      <a:pt x="290754" y="127835"/>
                      <a:pt x="296031" y="142061"/>
                      <a:pt x="303913" y="154856"/>
                    </a:cubicBezTo>
                    <a:cubicBezTo>
                      <a:pt x="304097" y="155162"/>
                      <a:pt x="304300" y="155454"/>
                      <a:pt x="304522" y="155733"/>
                    </a:cubicBezTo>
                    <a:cubicBezTo>
                      <a:pt x="308292" y="160225"/>
                      <a:pt x="312652" y="164186"/>
                      <a:pt x="317486" y="167505"/>
                    </a:cubicBezTo>
                    <a:lnTo>
                      <a:pt x="319039" y="168677"/>
                    </a:lnTo>
                    <a:cubicBezTo>
                      <a:pt x="320833" y="170070"/>
                      <a:pt x="322489" y="171633"/>
                      <a:pt x="323982" y="173344"/>
                    </a:cubicBezTo>
                    <a:cubicBezTo>
                      <a:pt x="332859" y="183547"/>
                      <a:pt x="338260" y="196311"/>
                      <a:pt x="339403" y="209787"/>
                    </a:cubicBezTo>
                    <a:cubicBezTo>
                      <a:pt x="339878" y="214423"/>
                      <a:pt x="340111" y="219080"/>
                      <a:pt x="340098" y="223741"/>
                    </a:cubicBezTo>
                    <a:cubicBezTo>
                      <a:pt x="340097" y="297388"/>
                      <a:pt x="280394" y="357090"/>
                      <a:pt x="206746" y="357089"/>
                    </a:cubicBezTo>
                    <a:cubicBezTo>
                      <a:pt x="204635" y="357089"/>
                      <a:pt x="202523" y="357039"/>
                      <a:pt x="200414" y="356939"/>
                    </a:cubicBezTo>
                    <a:close/>
                    <a:moveTo>
                      <a:pt x="38851" y="282396"/>
                    </a:moveTo>
                    <a:cubicBezTo>
                      <a:pt x="36813" y="250287"/>
                      <a:pt x="34498" y="213883"/>
                      <a:pt x="34860" y="175125"/>
                    </a:cubicBezTo>
                    <a:cubicBezTo>
                      <a:pt x="35670" y="89753"/>
                      <a:pt x="51300" y="65331"/>
                      <a:pt x="85600" y="43157"/>
                    </a:cubicBezTo>
                    <a:cubicBezTo>
                      <a:pt x="127317" y="19080"/>
                      <a:pt x="176930" y="12688"/>
                      <a:pt x="223389" y="25402"/>
                    </a:cubicBezTo>
                    <a:cubicBezTo>
                      <a:pt x="277957" y="42404"/>
                      <a:pt x="295102" y="72817"/>
                      <a:pt x="295245" y="73027"/>
                    </a:cubicBezTo>
                    <a:cubicBezTo>
                      <a:pt x="297375" y="77059"/>
                      <a:pt x="302063" y="79015"/>
                      <a:pt x="306427" y="77694"/>
                    </a:cubicBezTo>
                    <a:cubicBezTo>
                      <a:pt x="313743" y="75494"/>
                      <a:pt x="335641" y="71208"/>
                      <a:pt x="348871" y="77780"/>
                    </a:cubicBezTo>
                    <a:cubicBezTo>
                      <a:pt x="364854" y="85705"/>
                      <a:pt x="383161" y="101526"/>
                      <a:pt x="383161" y="153808"/>
                    </a:cubicBezTo>
                    <a:cubicBezTo>
                      <a:pt x="381401" y="185007"/>
                      <a:pt x="376561" y="215955"/>
                      <a:pt x="368711" y="246201"/>
                    </a:cubicBezTo>
                    <a:cubicBezTo>
                      <a:pt x="360396" y="283844"/>
                      <a:pt x="353214" y="316362"/>
                      <a:pt x="358405" y="336688"/>
                    </a:cubicBezTo>
                    <a:cubicBezTo>
                      <a:pt x="363061" y="358095"/>
                      <a:pt x="371937" y="378358"/>
                      <a:pt x="384513" y="396296"/>
                    </a:cubicBezTo>
                    <a:cubicBezTo>
                      <a:pt x="357367" y="400763"/>
                      <a:pt x="315543" y="404449"/>
                      <a:pt x="299141" y="392581"/>
                    </a:cubicBezTo>
                    <a:cubicBezTo>
                      <a:pt x="287623" y="383721"/>
                      <a:pt x="276647" y="374179"/>
                      <a:pt x="266270" y="364006"/>
                    </a:cubicBezTo>
                    <a:cubicBezTo>
                      <a:pt x="322585" y="340141"/>
                      <a:pt x="359162" y="284904"/>
                      <a:pt x="359148" y="223741"/>
                    </a:cubicBezTo>
                    <a:cubicBezTo>
                      <a:pt x="359148" y="218416"/>
                      <a:pt x="358875" y="213094"/>
                      <a:pt x="358329" y="207796"/>
                    </a:cubicBezTo>
                    <a:cubicBezTo>
                      <a:pt x="356771" y="190317"/>
                      <a:pt x="349696" y="173785"/>
                      <a:pt x="338127" y="160590"/>
                    </a:cubicBezTo>
                    <a:cubicBezTo>
                      <a:pt x="335819" y="157976"/>
                      <a:pt x="333267" y="155587"/>
                      <a:pt x="330507" y="153456"/>
                    </a:cubicBezTo>
                    <a:lnTo>
                      <a:pt x="328878" y="152237"/>
                    </a:lnTo>
                    <a:cubicBezTo>
                      <a:pt x="325569" y="149975"/>
                      <a:pt x="322532" y="147338"/>
                      <a:pt x="319829" y="144379"/>
                    </a:cubicBezTo>
                    <a:cubicBezTo>
                      <a:pt x="313148" y="133383"/>
                      <a:pt x="308764" y="121148"/>
                      <a:pt x="306942" y="108412"/>
                    </a:cubicBezTo>
                    <a:cubicBezTo>
                      <a:pt x="305481" y="98524"/>
                      <a:pt x="296281" y="91693"/>
                      <a:pt x="286394" y="93154"/>
                    </a:cubicBezTo>
                    <a:cubicBezTo>
                      <a:pt x="282706" y="93699"/>
                      <a:pt x="279278" y="95369"/>
                      <a:pt x="276576" y="97935"/>
                    </a:cubicBezTo>
                    <a:cubicBezTo>
                      <a:pt x="251607" y="120566"/>
                      <a:pt x="223702" y="139729"/>
                      <a:pt x="193613" y="154904"/>
                    </a:cubicBezTo>
                    <a:cubicBezTo>
                      <a:pt x="166736" y="166818"/>
                      <a:pt x="138286" y="174808"/>
                      <a:pt x="109136" y="178631"/>
                    </a:cubicBezTo>
                    <a:cubicBezTo>
                      <a:pt x="103178" y="179660"/>
                      <a:pt x="97151" y="180230"/>
                      <a:pt x="91105" y="180336"/>
                    </a:cubicBezTo>
                    <a:cubicBezTo>
                      <a:pt x="71458" y="180957"/>
                      <a:pt x="55578" y="196555"/>
                      <a:pt x="54606" y="216188"/>
                    </a:cubicBezTo>
                    <a:lnTo>
                      <a:pt x="54606" y="216188"/>
                    </a:lnTo>
                    <a:cubicBezTo>
                      <a:pt x="54358" y="221445"/>
                      <a:pt x="54367" y="226741"/>
                      <a:pt x="54606" y="231952"/>
                    </a:cubicBezTo>
                    <a:cubicBezTo>
                      <a:pt x="57989" y="287436"/>
                      <a:pt x="91099" y="336757"/>
                      <a:pt x="141169" y="360901"/>
                    </a:cubicBezTo>
                    <a:lnTo>
                      <a:pt x="141064" y="361006"/>
                    </a:lnTo>
                    <a:cubicBezTo>
                      <a:pt x="129788" y="372359"/>
                      <a:pt x="117691" y="382865"/>
                      <a:pt x="104869" y="392438"/>
                    </a:cubicBezTo>
                    <a:cubicBezTo>
                      <a:pt x="84866" y="402792"/>
                      <a:pt x="48805" y="406726"/>
                      <a:pt x="27183" y="408145"/>
                    </a:cubicBezTo>
                    <a:cubicBezTo>
                      <a:pt x="33884" y="395309"/>
                      <a:pt x="38244" y="381382"/>
                      <a:pt x="40061" y="367016"/>
                    </a:cubicBezTo>
                    <a:cubicBezTo>
                      <a:pt x="42207" y="338831"/>
                      <a:pt x="41802" y="310509"/>
                      <a:pt x="38851" y="282396"/>
                    </a:cubicBezTo>
                    <a:close/>
                  </a:path>
                </a:pathLst>
              </a:custGeom>
              <a:solidFill>
                <a:srgbClr val="000000"/>
              </a:solidFill>
              <a:ln w="9525" cap="flat">
                <a:noFill/>
                <a:prstDash val="solid"/>
                <a:miter/>
              </a:ln>
            </p:spPr>
            <p:txBody>
              <a:bodyPr rtlCol="0" anchor="ctr"/>
              <a:lstStyle/>
              <a:p>
                <a:endParaRPr lang="ja-JP" altLang="en-US">
                  <a:solidFill>
                    <a:schemeClr val="bg2">
                      <a:lumMod val="25000"/>
                    </a:schemeClr>
                  </a:solidFill>
                </a:endParaRPr>
              </a:p>
            </p:txBody>
          </p:sp>
          <p:sp>
            <p:nvSpPr>
              <p:cNvPr id="129" name="フリーフォーム: 図形 128">
                <a:extLst>
                  <a:ext uri="{FF2B5EF4-FFF2-40B4-BE49-F238E27FC236}">
                    <a16:creationId xmlns:a16="http://schemas.microsoft.com/office/drawing/2014/main" id="{C493B4E1-ADB5-14D2-2289-60893B3D45DF}"/>
                  </a:ext>
                </a:extLst>
              </p:cNvPr>
              <p:cNvSpPr/>
              <p:nvPr/>
            </p:nvSpPr>
            <p:spPr>
              <a:xfrm>
                <a:off x="7476730" y="5216343"/>
                <a:ext cx="609600" cy="296446"/>
              </a:xfrm>
              <a:custGeom>
                <a:avLst/>
                <a:gdLst>
                  <a:gd name="connsiteX0" fmla="*/ 576577 w 609600"/>
                  <a:gd name="connsiteY0" fmla="*/ 82372 h 296446"/>
                  <a:gd name="connsiteX1" fmla="*/ 429339 w 609600"/>
                  <a:gd name="connsiteY1" fmla="*/ 10497 h 296446"/>
                  <a:gd name="connsiteX2" fmla="*/ 392516 w 609600"/>
                  <a:gd name="connsiteY2" fmla="*/ 1038 h 296446"/>
                  <a:gd name="connsiteX3" fmla="*/ 387687 w 609600"/>
                  <a:gd name="connsiteY3" fmla="*/ 0 h 296446"/>
                  <a:gd name="connsiteX4" fmla="*/ 384058 w 609600"/>
                  <a:gd name="connsiteY4" fmla="*/ 3362 h 296446"/>
                  <a:gd name="connsiteX5" fmla="*/ 304800 w 609600"/>
                  <a:gd name="connsiteY5" fmla="*/ 39272 h 296446"/>
                  <a:gd name="connsiteX6" fmla="*/ 225514 w 609600"/>
                  <a:gd name="connsiteY6" fmla="*/ 3839 h 296446"/>
                  <a:gd name="connsiteX7" fmla="*/ 221904 w 609600"/>
                  <a:gd name="connsiteY7" fmla="*/ 524 h 296446"/>
                  <a:gd name="connsiteX8" fmla="*/ 217141 w 609600"/>
                  <a:gd name="connsiteY8" fmla="*/ 1534 h 296446"/>
                  <a:gd name="connsiteX9" fmla="*/ 180403 w 609600"/>
                  <a:gd name="connsiteY9" fmla="*/ 10468 h 296446"/>
                  <a:gd name="connsiteX10" fmla="*/ 33137 w 609600"/>
                  <a:gd name="connsiteY10" fmla="*/ 82306 h 296446"/>
                  <a:gd name="connsiteX11" fmla="*/ 0 w 609600"/>
                  <a:gd name="connsiteY11" fmla="*/ 148809 h 296446"/>
                  <a:gd name="connsiteX12" fmla="*/ 0 w 609600"/>
                  <a:gd name="connsiteY12" fmla="*/ 296447 h 296446"/>
                  <a:gd name="connsiteX13" fmla="*/ 19050 w 609600"/>
                  <a:gd name="connsiteY13" fmla="*/ 296447 h 296446"/>
                  <a:gd name="connsiteX14" fmla="*/ 19050 w 609600"/>
                  <a:gd name="connsiteY14" fmla="*/ 148809 h 296446"/>
                  <a:gd name="connsiteX15" fmla="*/ 44653 w 609600"/>
                  <a:gd name="connsiteY15" fmla="*/ 97450 h 296446"/>
                  <a:gd name="connsiteX16" fmla="*/ 185509 w 609600"/>
                  <a:gd name="connsiteY16" fmla="*/ 28870 h 296446"/>
                  <a:gd name="connsiteX17" fmla="*/ 216322 w 609600"/>
                  <a:gd name="connsiteY17" fmla="*/ 21250 h 296446"/>
                  <a:gd name="connsiteX18" fmla="*/ 304800 w 609600"/>
                  <a:gd name="connsiteY18" fmla="*/ 58322 h 296446"/>
                  <a:gd name="connsiteX19" fmla="*/ 393287 w 609600"/>
                  <a:gd name="connsiteY19" fmla="*/ 20707 h 296446"/>
                  <a:gd name="connsiteX20" fmla="*/ 423986 w 609600"/>
                  <a:gd name="connsiteY20" fmla="*/ 28785 h 296446"/>
                  <a:gd name="connsiteX21" fmla="*/ 564594 w 609600"/>
                  <a:gd name="connsiteY21" fmla="*/ 97184 h 296446"/>
                  <a:gd name="connsiteX22" fmla="*/ 590550 w 609600"/>
                  <a:gd name="connsiteY22" fmla="*/ 148809 h 296446"/>
                  <a:gd name="connsiteX23" fmla="*/ 590550 w 609600"/>
                  <a:gd name="connsiteY23" fmla="*/ 296447 h 296446"/>
                  <a:gd name="connsiteX24" fmla="*/ 609600 w 609600"/>
                  <a:gd name="connsiteY24" fmla="*/ 296447 h 296446"/>
                  <a:gd name="connsiteX25" fmla="*/ 609600 w 609600"/>
                  <a:gd name="connsiteY25" fmla="*/ 148809 h 296446"/>
                  <a:gd name="connsiteX26" fmla="*/ 576577 w 609600"/>
                  <a:gd name="connsiteY26" fmla="*/ 82372 h 29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600" h="296446">
                    <a:moveTo>
                      <a:pt x="576577" y="82372"/>
                    </a:moveTo>
                    <a:cubicBezTo>
                      <a:pt x="532856" y="48714"/>
                      <a:pt x="482770" y="24264"/>
                      <a:pt x="429339" y="10497"/>
                    </a:cubicBezTo>
                    <a:cubicBezTo>
                      <a:pt x="417033" y="6810"/>
                      <a:pt x="404641" y="3629"/>
                      <a:pt x="392516" y="1038"/>
                    </a:cubicBezTo>
                    <a:lnTo>
                      <a:pt x="387687" y="0"/>
                    </a:lnTo>
                    <a:lnTo>
                      <a:pt x="384058" y="3362"/>
                    </a:lnTo>
                    <a:cubicBezTo>
                      <a:pt x="345243" y="39272"/>
                      <a:pt x="318935" y="39272"/>
                      <a:pt x="304800" y="39272"/>
                    </a:cubicBezTo>
                    <a:cubicBezTo>
                      <a:pt x="290665" y="39272"/>
                      <a:pt x="264138" y="39272"/>
                      <a:pt x="225514" y="3839"/>
                    </a:cubicBezTo>
                    <a:lnTo>
                      <a:pt x="221904" y="524"/>
                    </a:lnTo>
                    <a:lnTo>
                      <a:pt x="217141" y="1534"/>
                    </a:lnTo>
                    <a:cubicBezTo>
                      <a:pt x="205473" y="3991"/>
                      <a:pt x="193148" y="6991"/>
                      <a:pt x="180403" y="10468"/>
                    </a:cubicBezTo>
                    <a:cubicBezTo>
                      <a:pt x="127615" y="25938"/>
                      <a:pt x="77824" y="50227"/>
                      <a:pt x="33137" y="82306"/>
                    </a:cubicBezTo>
                    <a:cubicBezTo>
                      <a:pt x="12648" y="98358"/>
                      <a:pt x="477" y="122785"/>
                      <a:pt x="0" y="148809"/>
                    </a:cubicBezTo>
                    <a:lnTo>
                      <a:pt x="0" y="296447"/>
                    </a:lnTo>
                    <a:lnTo>
                      <a:pt x="19050" y="296447"/>
                    </a:lnTo>
                    <a:lnTo>
                      <a:pt x="19050" y="148809"/>
                    </a:lnTo>
                    <a:cubicBezTo>
                      <a:pt x="19470" y="128721"/>
                      <a:pt x="28864" y="109877"/>
                      <a:pt x="44653" y="97450"/>
                    </a:cubicBezTo>
                    <a:cubicBezTo>
                      <a:pt x="87419" y="66838"/>
                      <a:pt x="135037" y="43653"/>
                      <a:pt x="185509" y="28870"/>
                    </a:cubicBezTo>
                    <a:cubicBezTo>
                      <a:pt x="196082" y="26013"/>
                      <a:pt x="206464" y="23422"/>
                      <a:pt x="216322" y="21250"/>
                    </a:cubicBezTo>
                    <a:cubicBezTo>
                      <a:pt x="253365" y="53816"/>
                      <a:pt x="281788" y="58322"/>
                      <a:pt x="304800" y="58322"/>
                    </a:cubicBezTo>
                    <a:cubicBezTo>
                      <a:pt x="327812" y="58322"/>
                      <a:pt x="356083" y="53759"/>
                      <a:pt x="393287" y="20707"/>
                    </a:cubicBezTo>
                    <a:cubicBezTo>
                      <a:pt x="403393" y="22993"/>
                      <a:pt x="413671" y="25689"/>
                      <a:pt x="423986" y="28785"/>
                    </a:cubicBezTo>
                    <a:cubicBezTo>
                      <a:pt x="474991" y="41863"/>
                      <a:pt x="522821" y="65130"/>
                      <a:pt x="564594" y="97184"/>
                    </a:cubicBezTo>
                    <a:cubicBezTo>
                      <a:pt x="580568" y="109615"/>
                      <a:pt x="590099" y="128573"/>
                      <a:pt x="590550" y="148809"/>
                    </a:cubicBezTo>
                    <a:lnTo>
                      <a:pt x="590550" y="296447"/>
                    </a:lnTo>
                    <a:lnTo>
                      <a:pt x="609600" y="296447"/>
                    </a:lnTo>
                    <a:lnTo>
                      <a:pt x="609600" y="148809"/>
                    </a:lnTo>
                    <a:cubicBezTo>
                      <a:pt x="609139" y="122825"/>
                      <a:pt x="597012" y="98428"/>
                      <a:pt x="576577" y="82372"/>
                    </a:cubicBezTo>
                    <a:close/>
                  </a:path>
                </a:pathLst>
              </a:custGeom>
              <a:solidFill>
                <a:srgbClr val="000000"/>
              </a:solidFill>
              <a:ln w="9525" cap="flat">
                <a:noFill/>
                <a:prstDash val="solid"/>
                <a:miter/>
              </a:ln>
            </p:spPr>
            <p:txBody>
              <a:bodyPr rtlCol="0" anchor="ctr"/>
              <a:lstStyle/>
              <a:p>
                <a:endParaRPr lang="ja-JP" altLang="en-US">
                  <a:solidFill>
                    <a:schemeClr val="bg2">
                      <a:lumMod val="25000"/>
                    </a:schemeClr>
                  </a:solidFill>
                </a:endParaRPr>
              </a:p>
            </p:txBody>
          </p:sp>
        </p:grpSp>
      </p:grpSp>
    </p:spTree>
    <p:extLst>
      <p:ext uri="{BB962C8B-B14F-4D97-AF65-F5344CB8AC3E}">
        <p14:creationId xmlns:p14="http://schemas.microsoft.com/office/powerpoint/2010/main" val="17335634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1A4588"/>
        </a:solidFill>
        <a:ln>
          <a:noFill/>
        </a:ln>
      </a:spPr>
      <a:bodyPr wrap="square" rtlCol="0" anchor="ctr">
        <a:noAutofit/>
      </a:bodyPr>
      <a:lstStyle>
        <a:defPPr algn="ctr">
          <a:defRPr sz="2400" dirty="0" smtClean="0">
            <a:solidFill>
              <a:schemeClr val="bg1"/>
            </a:solidFill>
            <a:latin typeface="HG創英角ﾎﾟｯﾌﾟ体" panose="040B0A09000000000000" pitchFamily="49" charset="-128"/>
            <a:ea typeface="HG創英角ﾎﾟｯﾌﾟ体" panose="040B0A09000000000000" pitchFamily="49"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1965</TotalTime>
  <Words>582</Words>
  <Application>Microsoft Office PowerPoint</Application>
  <PresentationFormat>A4 210 x 297 mm</PresentationFormat>
  <Paragraphs>46</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Yu Gothic</vt:lpstr>
      <vt:lpstr>UD デジタル 教科書体 NP-R</vt:lpstr>
      <vt:lpstr>HG創英角ﾎﾟｯﾌﾟ体</vt:lpstr>
      <vt:lpstr>Calibri</vt:lpstr>
      <vt:lpstr>Arial</vt:lpstr>
      <vt:lpstr>Calibri Light</vt:lpstr>
      <vt:lpstr>メイリオ</vt:lpstr>
      <vt:lpstr>Yu Gothic Medium</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宮地 実里 (Minori Miyachi)</dc:creator>
  <cp:lastModifiedBy>PC17</cp:lastModifiedBy>
  <cp:revision>68</cp:revision>
  <dcterms:created xsi:type="dcterms:W3CDTF">2021-08-04T04:27:32Z</dcterms:created>
  <dcterms:modified xsi:type="dcterms:W3CDTF">2024-04-26T06:03:48Z</dcterms:modified>
</cp:coreProperties>
</file>